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95" r:id="rId2"/>
    <p:sldId id="262" r:id="rId3"/>
    <p:sldId id="304" r:id="rId4"/>
    <p:sldId id="305" r:id="rId5"/>
    <p:sldId id="306" r:id="rId6"/>
    <p:sldId id="307" r:id="rId7"/>
    <p:sldId id="308" r:id="rId8"/>
    <p:sldId id="269" r:id="rId9"/>
    <p:sldId id="309" r:id="rId10"/>
    <p:sldId id="310" r:id="rId11"/>
    <p:sldId id="311" r:id="rId12"/>
    <p:sldId id="312" r:id="rId13"/>
    <p:sldId id="280" r:id="rId14"/>
    <p:sldId id="303" r:id="rId15"/>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2F92"/>
    <a:srgbClr val="D3CDE1"/>
    <a:srgbClr val="8585BE"/>
    <a:srgbClr val="007C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2" autoAdjust="0"/>
    <p:restoredTop sz="56661" autoAdjust="0"/>
  </p:normalViewPr>
  <p:slideViewPr>
    <p:cSldViewPr showGuides="1">
      <p:cViewPr varScale="1">
        <p:scale>
          <a:sx n="40" d="100"/>
          <a:sy n="40" d="100"/>
        </p:scale>
        <p:origin x="-2244" y="-102"/>
      </p:cViewPr>
      <p:guideLst>
        <p:guide orient="horz" pos="1185"/>
        <p:guide pos="13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F62D3C6A-CF16-4B8A-AE64-7559FD68468A}" type="datetimeFigureOut">
              <a:rPr lang="en-GB" smtClean="0"/>
              <a:t>01/04/2019</a:t>
            </a:fld>
            <a:endParaRPr lang="en-GB"/>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71646FCB-3CEE-428D-B50F-B562299EB96F}" type="slidenum">
              <a:rPr lang="en-GB" smtClean="0"/>
              <a:t>‹#›</a:t>
            </a:fld>
            <a:endParaRPr lang="en-GB"/>
          </a:p>
        </p:txBody>
      </p:sp>
    </p:spTree>
    <p:extLst>
      <p:ext uri="{BB962C8B-B14F-4D97-AF65-F5344CB8AC3E}">
        <p14:creationId xmlns:p14="http://schemas.microsoft.com/office/powerpoint/2010/main" val="835773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920750" y="746125"/>
            <a:ext cx="4965700" cy="372586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0720" y="4721186"/>
            <a:ext cx="5445760" cy="447270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group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Copy of a picture book, e.g. The Gruffalo</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Copy of the Blank Language Question Fans</a:t>
            </a:r>
          </a:p>
          <a:p>
            <a:pPr marL="171450" marR="0" lvl="0" indent="-171450" algn="l" rtl="0">
              <a:spcBef>
                <a:spcPts val="0"/>
              </a:spcBef>
              <a:spcAft>
                <a:spcPts val="0"/>
              </a:spcAft>
              <a:buFont typeface="Wingdings" panose="05000000000000000000" pitchFamily="2" charset="2"/>
              <a:buChar char="§"/>
            </a:pP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participant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Copy of the Language for Verbal Reasoning and Abstract Thinking guidance</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Copy of the Blank Language Question handout</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1 –</a:t>
            </a:r>
            <a:r>
              <a:rPr lang="en-GB" sz="1200" b="1" i="0" u="none" strike="noStrike" cap="none" baseline="0" dirty="0" smtClean="0">
                <a:solidFill>
                  <a:schemeClr val="dk1"/>
                </a:solidFill>
                <a:latin typeface="Calibri"/>
                <a:ea typeface="Calibri"/>
                <a:cs typeface="Calibri"/>
                <a:sym typeface="Calibri"/>
              </a:rPr>
              <a:t> 2 </a:t>
            </a:r>
            <a:r>
              <a:rPr lang="en-GB" sz="1200" b="1" i="0" u="none" strike="noStrike" cap="none" dirty="0" smtClean="0">
                <a:solidFill>
                  <a:schemeClr val="dk1"/>
                </a:solidFill>
                <a:latin typeface="Calibri"/>
                <a:ea typeface="Calibri"/>
                <a:cs typeface="Calibri"/>
                <a:sym typeface="Calibri"/>
              </a:rPr>
              <a:t>: </a:t>
            </a:r>
            <a:r>
              <a:rPr lang="en-GB" sz="1200" b="0" i="0" u="none" strike="noStrike" cap="none"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3 – 6: </a:t>
            </a:r>
            <a:r>
              <a:rPr lang="en-GB" sz="1200" b="0" i="0" u="none" strike="noStrike" cap="none" baseline="0" dirty="0" smtClean="0">
                <a:solidFill>
                  <a:schemeClr val="dk1"/>
                </a:solidFill>
                <a:latin typeface="Calibri"/>
                <a:ea typeface="Calibri"/>
                <a:cs typeface="Calibri"/>
                <a:sym typeface="Calibri"/>
              </a:rPr>
              <a:t>15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7 – 12 : </a:t>
            </a:r>
            <a:r>
              <a:rPr lang="en-GB" sz="1200" b="0" i="0" u="none" strike="noStrike" cap="none" baseline="0" dirty="0" smtClean="0">
                <a:solidFill>
                  <a:schemeClr val="dk1"/>
                </a:solidFill>
                <a:latin typeface="Calibri"/>
                <a:ea typeface="Calibri"/>
                <a:cs typeface="Calibri"/>
                <a:sym typeface="Calibri"/>
              </a:rPr>
              <a:t>20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13: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14: </a:t>
            </a:r>
            <a:r>
              <a:rPr lang="en-GB" sz="1200" b="0" i="0" u="none" strike="noStrike" cap="none" baseline="0" dirty="0" smtClean="0">
                <a:solidFill>
                  <a:schemeClr val="dk1"/>
                </a:solidFill>
                <a:latin typeface="Calibri"/>
                <a:ea typeface="Calibri"/>
                <a:cs typeface="Calibri"/>
                <a:sym typeface="Calibri"/>
              </a:rPr>
              <a:t>5 minutes</a:t>
            </a:r>
            <a:endParaRPr lang="en-GB" sz="1200" b="1" i="0"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endParaRPr sz="1200" b="1"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55838" y="9440646"/>
            <a:ext cx="2949787" cy="49696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endParaRPr lang="en-GB" dirty="0" smtClean="0"/>
          </a:p>
          <a:p>
            <a:pPr marL="171450" indent="-171450">
              <a:buFont typeface="Arial" panose="020B0604020202020204" pitchFamily="34" charset="0"/>
              <a:buChar char="•"/>
            </a:pPr>
            <a:r>
              <a:rPr lang="en-GB" i="1" dirty="0" smtClean="0"/>
              <a:t>Level 2 still</a:t>
            </a:r>
            <a:r>
              <a:rPr lang="en-GB" i="1" baseline="0" dirty="0" smtClean="0"/>
              <a:t> refers directly to an object but is specific on part of an object</a:t>
            </a:r>
          </a:p>
          <a:p>
            <a:pPr marL="171450" indent="-171450">
              <a:buFont typeface="Arial" panose="020B0604020202020204" pitchFamily="34" charset="0"/>
              <a:buChar char="•"/>
            </a:pPr>
            <a:r>
              <a:rPr lang="en-GB" i="1" baseline="0" dirty="0" smtClean="0"/>
              <a:t>It moves away from the most concrete questions </a:t>
            </a:r>
          </a:p>
          <a:p>
            <a:pPr marL="171450" indent="-171450">
              <a:buFont typeface="Arial" panose="020B0604020202020204" pitchFamily="34" charset="0"/>
              <a:buChar char="•"/>
            </a:pPr>
            <a:r>
              <a:rPr lang="en-GB" i="1" baseline="0" dirty="0" smtClean="0"/>
              <a:t>Still about the ‘here and now’</a:t>
            </a:r>
          </a:p>
          <a:p>
            <a:endParaRPr lang="en-GB"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smtClean="0"/>
              <a:t>Use The </a:t>
            </a:r>
            <a:r>
              <a:rPr lang="en-GB" i="1" baseline="0" dirty="0" err="1" smtClean="0"/>
              <a:t>Gruffalo</a:t>
            </a:r>
            <a:r>
              <a:rPr lang="en-GB" i="1" baseline="0" dirty="0" smtClean="0"/>
              <a:t> book as an example:</a:t>
            </a:r>
          </a:p>
          <a:p>
            <a:r>
              <a:rPr lang="en-GB" i="1" dirty="0" smtClean="0"/>
              <a:t>Page 5-6, select examples to share – </a:t>
            </a:r>
          </a:p>
          <a:p>
            <a:r>
              <a:rPr lang="en-GB" i="1" dirty="0" smtClean="0"/>
              <a:t>	What does the owl use to fly?</a:t>
            </a:r>
          </a:p>
          <a:p>
            <a:r>
              <a:rPr lang="en-GB" i="1" dirty="0" smtClean="0"/>
              <a:t>	The mouse is walking on</a:t>
            </a:r>
            <a:r>
              <a:rPr lang="en-GB" i="1" baseline="0" dirty="0" smtClean="0"/>
              <a:t> the…</a:t>
            </a:r>
          </a:p>
          <a:p>
            <a:r>
              <a:rPr lang="en-GB" i="1" baseline="0" dirty="0" smtClean="0"/>
              <a:t>	An owl is a type of bird. Can you think of another bird?</a:t>
            </a:r>
          </a:p>
          <a:p>
            <a:r>
              <a:rPr lang="en-GB" i="1" baseline="0" dirty="0" smtClean="0"/>
              <a:t>	Find a small rock</a:t>
            </a:r>
          </a:p>
          <a:p>
            <a:r>
              <a:rPr lang="en-GB" i="1" baseline="0" dirty="0" smtClean="0"/>
              <a:t>	Find a yellow flower</a:t>
            </a:r>
          </a:p>
          <a:p>
            <a:r>
              <a:rPr lang="en-GB" i="1" baseline="0" dirty="0" smtClean="0"/>
              <a:t>	What is happening in this picture?</a:t>
            </a:r>
          </a:p>
          <a:p>
            <a:r>
              <a:rPr lang="en-GB" i="1" baseline="0" dirty="0" smtClean="0"/>
              <a:t>	What is different about an owl and a dragonfly?</a:t>
            </a:r>
          </a:p>
          <a:p>
            <a:r>
              <a:rPr lang="en-GB" i="1" baseline="0" dirty="0" smtClean="0"/>
              <a:t>	</a:t>
            </a:r>
            <a:r>
              <a:rPr lang="en-GB" baseline="0" dirty="0" smtClean="0"/>
              <a:t>	</a:t>
            </a:r>
            <a:endParaRPr lang="en-GB" dirty="0" smtClean="0"/>
          </a:p>
          <a:p>
            <a:endParaRPr lang="en-GB"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endParaRPr lang="en-GB" dirty="0" smtClean="0"/>
          </a:p>
          <a:p>
            <a:pPr marL="171450" indent="-171450">
              <a:buFont typeface="Arial" panose="020B0604020202020204" pitchFamily="34" charset="0"/>
              <a:buChar char="•"/>
            </a:pPr>
            <a:r>
              <a:rPr lang="en-GB" i="1" dirty="0" smtClean="0"/>
              <a:t>Level 3 – moving away</a:t>
            </a:r>
            <a:r>
              <a:rPr lang="en-GB" i="1" baseline="0" dirty="0" smtClean="0"/>
              <a:t> from concrete perception to abstract thought</a:t>
            </a:r>
          </a:p>
          <a:p>
            <a:pPr marL="171450" indent="-171450">
              <a:buFont typeface="Arial" panose="020B0604020202020204" pitchFamily="34" charset="0"/>
              <a:buChar char="•"/>
            </a:pPr>
            <a:r>
              <a:rPr lang="en-GB" i="1" baseline="0" dirty="0" smtClean="0"/>
              <a:t>Talking about the here and now but also things in the future </a:t>
            </a:r>
          </a:p>
          <a:p>
            <a:pPr marL="171450" indent="-171450">
              <a:buFont typeface="Arial" panose="020B0604020202020204" pitchFamily="34" charset="0"/>
              <a:buChar char="•"/>
            </a:pPr>
            <a:r>
              <a:rPr lang="en-GB" i="1" baseline="0" dirty="0" smtClean="0"/>
              <a:t>Thinking about ideas from other people’s perspective</a:t>
            </a:r>
          </a:p>
          <a:p>
            <a:pPr marL="171450" indent="-171450">
              <a:buFont typeface="Arial" panose="020B0604020202020204" pitchFamily="34" charset="0"/>
              <a:buChar char="•"/>
            </a:pPr>
            <a:r>
              <a:rPr lang="en-GB" i="1" baseline="0" dirty="0" smtClean="0"/>
              <a:t>Looking at the physical object or experience in the context of the child’s pre- existing knowledge</a:t>
            </a:r>
          </a:p>
          <a:p>
            <a:endParaRPr lang="en-GB" i="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smtClean="0">
                <a:ln>
                  <a:noFill/>
                </a:ln>
                <a:solidFill>
                  <a:prstClr val="black"/>
                </a:solidFill>
                <a:effectLst/>
                <a:uLnTx/>
                <a:uFillTx/>
                <a:latin typeface="+mn-lt"/>
                <a:ea typeface="+mn-ea"/>
                <a:cs typeface="+mn-cs"/>
              </a:rPr>
              <a:t>Use The </a:t>
            </a:r>
            <a:r>
              <a:rPr kumimoji="0" lang="en-GB" sz="1200" b="0" i="1" u="none" strike="noStrike" kern="1200" cap="none" spc="0" normalizeH="0" baseline="0" noProof="0" dirty="0" err="1" smtClean="0">
                <a:ln>
                  <a:noFill/>
                </a:ln>
                <a:solidFill>
                  <a:prstClr val="black"/>
                </a:solidFill>
                <a:effectLst/>
                <a:uLnTx/>
                <a:uFillTx/>
                <a:latin typeface="+mn-lt"/>
                <a:ea typeface="+mn-ea"/>
                <a:cs typeface="+mn-cs"/>
              </a:rPr>
              <a:t>Gruffalo</a:t>
            </a:r>
            <a:r>
              <a:rPr kumimoji="0" lang="en-GB" sz="1200" b="0" i="1" u="none" strike="noStrike" kern="1200" cap="none" spc="0" normalizeH="0" baseline="0" noProof="0" dirty="0" smtClean="0">
                <a:ln>
                  <a:noFill/>
                </a:ln>
                <a:solidFill>
                  <a:prstClr val="black"/>
                </a:solidFill>
                <a:effectLst/>
                <a:uLnTx/>
                <a:uFillTx/>
                <a:latin typeface="+mn-lt"/>
                <a:ea typeface="+mn-ea"/>
                <a:cs typeface="+mn-cs"/>
              </a:rPr>
              <a:t> book as an example:</a:t>
            </a:r>
          </a:p>
          <a:p>
            <a:r>
              <a:rPr lang="en-GB" i="1" dirty="0" smtClean="0"/>
              <a:t>Page 9-10, select examples to share: </a:t>
            </a:r>
          </a:p>
          <a:p>
            <a:r>
              <a:rPr lang="en-GB" i="1" dirty="0" smtClean="0"/>
              <a:t>	Point to the snake, the mouse and a leaf</a:t>
            </a:r>
          </a:p>
          <a:p>
            <a:r>
              <a:rPr lang="en-GB" i="1" dirty="0" smtClean="0"/>
              <a:t>	Show me a frog that is not swimming</a:t>
            </a:r>
          </a:p>
          <a:p>
            <a:r>
              <a:rPr lang="en-GB" i="1" dirty="0" smtClean="0"/>
              <a:t>	How are the mouse and the frog the same?</a:t>
            </a:r>
          </a:p>
          <a:p>
            <a:r>
              <a:rPr lang="en-GB" i="1" dirty="0" smtClean="0"/>
              <a:t>	Have you ever been for a walk in the woods? What did you do there? What happened?</a:t>
            </a:r>
            <a:endParaRPr lang="en-GB" i="1" baseline="0" dirty="0" smtClean="0"/>
          </a:p>
          <a:p>
            <a:r>
              <a:rPr lang="en-GB" i="1" baseline="0" dirty="0" smtClean="0"/>
              <a:t>	What might this frog say to the other frog?</a:t>
            </a:r>
          </a:p>
          <a:p>
            <a:r>
              <a:rPr lang="en-GB" i="1" baseline="0" dirty="0" smtClean="0"/>
              <a:t>	How might the mouse feel?</a:t>
            </a:r>
          </a:p>
          <a:p>
            <a:r>
              <a:rPr lang="en-GB" i="1" baseline="0" dirty="0" smtClean="0"/>
              <a:t>	How might the snake feel?</a:t>
            </a:r>
          </a:p>
          <a:p>
            <a:r>
              <a:rPr lang="en-GB" i="1" baseline="0" dirty="0" smtClean="0"/>
              <a:t>	What has happened in the story so far?</a:t>
            </a:r>
          </a:p>
          <a:p>
            <a:r>
              <a:rPr lang="en-GB" i="1" baseline="0" dirty="0" smtClean="0"/>
              <a:t>	What might happen next? (it’s only prediction if the child doesn’t know the story)</a:t>
            </a:r>
          </a:p>
        </p:txBody>
      </p:sp>
      <p:sp>
        <p:nvSpPr>
          <p:cNvPr id="4" name="Slide Number Placeholder 3"/>
          <p:cNvSpPr>
            <a:spLocks noGrp="1"/>
          </p:cNvSpPr>
          <p:nvPr>
            <p:ph type="sldNum" sz="quarter" idx="10"/>
          </p:nvPr>
        </p:nvSpPr>
        <p:spPr/>
        <p:txBody>
          <a:bodyPr/>
          <a:lstStyle/>
          <a:p>
            <a:fld id="{F3FA3FA8-9BC7-475E-BA7E-2C14599A0BB9}"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endParaRPr lang="en-GB" b="0" dirty="0" smtClean="0"/>
          </a:p>
          <a:p>
            <a:pPr marL="171450" indent="-171450">
              <a:buFont typeface="Arial" panose="020B0604020202020204" pitchFamily="34" charset="0"/>
              <a:buChar char="•"/>
            </a:pPr>
            <a:r>
              <a:rPr lang="en-GB" b="0" i="1" dirty="0" smtClean="0"/>
              <a:t>Level</a:t>
            </a:r>
            <a:r>
              <a:rPr lang="en-GB" i="1" dirty="0" smtClean="0"/>
              <a:t> IV</a:t>
            </a:r>
            <a:r>
              <a:rPr lang="en-GB" i="1" baseline="0" dirty="0" smtClean="0"/>
              <a:t> – thinking about abstract concepts and drawing on knowledge and experiences that are not specifically related to the ‘here and now’</a:t>
            </a:r>
          </a:p>
          <a:p>
            <a:pPr marL="171450" indent="-171450">
              <a:buFont typeface="Arial" panose="020B0604020202020204" pitchFamily="34" charset="0"/>
              <a:buChar char="•"/>
            </a:pPr>
            <a:r>
              <a:rPr lang="en-GB" i="1" baseline="0" dirty="0" smtClean="0"/>
              <a:t>Questions involving higher level problem solving and explanation </a:t>
            </a:r>
          </a:p>
          <a:p>
            <a:endParaRPr lang="en-GB"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smtClean="0"/>
              <a:t>Use The Gruffalo book as an example, select examples to share:</a:t>
            </a:r>
          </a:p>
          <a:p>
            <a:r>
              <a:rPr lang="en-GB" i="1" dirty="0" smtClean="0"/>
              <a:t>	Why does the </a:t>
            </a:r>
            <a:r>
              <a:rPr lang="en-GB" i="1" dirty="0" err="1" smtClean="0"/>
              <a:t>Gruffalo</a:t>
            </a:r>
            <a:r>
              <a:rPr lang="en-GB" i="1" baseline="0" dirty="0" smtClean="0"/>
              <a:t> want to eat the mouse?</a:t>
            </a:r>
          </a:p>
          <a:p>
            <a:r>
              <a:rPr lang="en-GB" i="1" baseline="0" dirty="0" smtClean="0"/>
              <a:t>	What made the fox run away from the mouse at the end of the book?</a:t>
            </a:r>
          </a:p>
          <a:p>
            <a:r>
              <a:rPr lang="en-GB" i="1" baseline="0" dirty="0" smtClean="0"/>
              <a:t>	What would you do if you met a </a:t>
            </a:r>
            <a:r>
              <a:rPr lang="en-GB" i="1" baseline="0" dirty="0" err="1" smtClean="0"/>
              <a:t>Gruffalo</a:t>
            </a:r>
            <a:r>
              <a:rPr lang="en-GB" i="1" baseline="0" dirty="0" smtClean="0"/>
              <a:t>?</a:t>
            </a:r>
          </a:p>
          <a:p>
            <a:r>
              <a:rPr lang="en-GB" i="1" baseline="0" dirty="0" smtClean="0"/>
              <a:t>	What do you think Mrs Smith would do if she met a </a:t>
            </a:r>
            <a:r>
              <a:rPr lang="en-GB" i="1" baseline="0" dirty="0" err="1" smtClean="0"/>
              <a:t>Gruffalo</a:t>
            </a:r>
            <a:r>
              <a:rPr lang="en-GB" i="1" baseline="0" dirty="0" smtClean="0"/>
              <a:t>? How could she avoid being eaten?</a:t>
            </a:r>
          </a:p>
          <a:p>
            <a:r>
              <a:rPr lang="en-GB" i="1" baseline="0" dirty="0" smtClean="0"/>
              <a:t>	How can we tell that it’s daytime in this story?</a:t>
            </a:r>
            <a:r>
              <a:rPr lang="en-GB" i="1" baseline="0" dirty="0"/>
              <a:t> </a:t>
            </a:r>
            <a:r>
              <a:rPr lang="en-GB" i="1" baseline="0" dirty="0" smtClean="0"/>
              <a:t>What does the mouse in this story like to eat?</a:t>
            </a:r>
          </a:p>
          <a:p>
            <a:r>
              <a:rPr lang="en-GB" i="1" baseline="0" dirty="0" smtClean="0"/>
              <a:t>	Why cant the mouse fight the </a:t>
            </a:r>
            <a:r>
              <a:rPr lang="en-GB" i="1" baseline="0" dirty="0" err="1" smtClean="0"/>
              <a:t>Gruffalo</a:t>
            </a:r>
            <a:r>
              <a:rPr lang="en-GB" i="1" baseline="0" dirty="0" smtClean="0"/>
              <a:t>?	</a:t>
            </a:r>
          </a:p>
          <a:p>
            <a:r>
              <a:rPr lang="en-GB" i="1" baseline="0" dirty="0" smtClean="0"/>
              <a:t>	Let’s act out the story – what do we need?</a:t>
            </a:r>
          </a:p>
          <a:p>
            <a:endParaRPr lang="en-GB"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Slide</a:t>
            </a:r>
            <a:r>
              <a:rPr lang="en-GB" b="1" baseline="0" dirty="0" smtClean="0"/>
              <a:t> 7-12: 20 minutes</a:t>
            </a:r>
            <a:endParaRPr lang="en-GB" b="1" dirty="0" smtClean="0"/>
          </a:p>
          <a:p>
            <a:endParaRPr lang="en-GB"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p>
          <a:p>
            <a:endParaRPr lang="en-GB" b="1" dirty="0" smtClean="0"/>
          </a:p>
          <a:p>
            <a:r>
              <a:rPr lang="en-GB" b="1" dirty="0" smtClean="0"/>
              <a:t>Provide a copy of Language for Verbal Reasoning and Abstract Thinking guidance and the Blank Language Question Fans</a:t>
            </a:r>
          </a:p>
          <a:p>
            <a:endParaRPr lang="en-GB" b="1" dirty="0" smtClean="0"/>
          </a:p>
          <a:p>
            <a:pPr marL="171450" indent="-171450">
              <a:buFont typeface="Arial" panose="020B0604020202020204" pitchFamily="34" charset="0"/>
              <a:buChar char="•"/>
            </a:pPr>
            <a:r>
              <a:rPr lang="en-GB" b="0" i="1" baseline="0" dirty="0" smtClean="0"/>
              <a:t>Each group to create a Level 1, 2, 3 and 4 question for the text</a:t>
            </a:r>
          </a:p>
          <a:p>
            <a:pPr marL="171450" indent="-171450">
              <a:buFont typeface="Arial" panose="020B0604020202020204" pitchFamily="34" charset="0"/>
              <a:buChar char="•"/>
            </a:pPr>
            <a:r>
              <a:rPr lang="en-GB" b="0" i="1" baseline="0" dirty="0" smtClean="0"/>
              <a:t>Work with another group to share their questions</a:t>
            </a:r>
          </a:p>
          <a:p>
            <a:pPr marL="171450" indent="-171450">
              <a:buFont typeface="Arial" panose="020B0604020202020204" pitchFamily="34" charset="0"/>
              <a:buChar char="•"/>
            </a:pPr>
            <a:r>
              <a:rPr lang="en-GB" b="0" i="1" baseline="0" dirty="0" smtClean="0"/>
              <a:t>Share the Blank Language Question Fans that can be used in class – page 5 of the guidance identifies ways in which these can be used</a:t>
            </a:r>
          </a:p>
          <a:p>
            <a:pPr marL="171450" indent="-171450">
              <a:buFont typeface="Arial" panose="020B0604020202020204" pitchFamily="34" charset="0"/>
              <a:buChar char="•"/>
            </a:pPr>
            <a:r>
              <a:rPr lang="en-GB" b="0" i="1" baseline="0" dirty="0" smtClean="0"/>
              <a:t>Discuss how you will incorporate this learning into your learning and teaching.</a:t>
            </a:r>
          </a:p>
          <a:p>
            <a:pPr marL="171450" indent="-171450">
              <a:buFont typeface="Arial" panose="020B0604020202020204" pitchFamily="34" charset="0"/>
              <a:buChar char="•"/>
            </a:pPr>
            <a:endParaRPr lang="en-GB" b="0" i="1"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smtClean="0"/>
              <a:t>Slide</a:t>
            </a:r>
            <a:r>
              <a:rPr lang="en-GB" b="1" baseline="0" dirty="0" smtClean="0"/>
              <a:t> 13: 10 minutes</a:t>
            </a:r>
            <a:endParaRPr lang="en-GB" b="1"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p>
          <a:p>
            <a:r>
              <a:rPr lang="en-GB" b="0" i="1" baseline="0" dirty="0" smtClean="0"/>
              <a:t>Following today’s session you are going </a:t>
            </a:r>
            <a:r>
              <a:rPr lang="en-GB" b="0" i="1" baseline="0" dirty="0" smtClean="0"/>
              <a:t>to plan </a:t>
            </a:r>
            <a:r>
              <a:rPr lang="en-GB" b="0" i="1" baseline="0" dirty="0" smtClean="0"/>
              <a:t>for verbal reasoning and abstract thinking as part of your short and medium term planning. At our follow-up session you will have the opportunity to share:</a:t>
            </a:r>
          </a:p>
          <a:p>
            <a:pPr marL="171450" indent="-171450">
              <a:buFont typeface="Arial" panose="020B0604020202020204" pitchFamily="34" charset="0"/>
              <a:buChar char="•"/>
            </a:pPr>
            <a:r>
              <a:rPr lang="en-GB" b="0" i="1" baseline="0" dirty="0" smtClean="0"/>
              <a:t>How you’ve developed questioning in your classroom?</a:t>
            </a:r>
          </a:p>
          <a:p>
            <a:pPr marL="171450" indent="-171450">
              <a:buFont typeface="Arial" panose="020B0604020202020204" pitchFamily="34" charset="0"/>
              <a:buChar char="•"/>
            </a:pPr>
            <a:r>
              <a:rPr lang="en-GB" b="0" i="1" baseline="0" dirty="0" smtClean="0"/>
              <a:t>What differences have you seen in children’s verbal reasoning and abstract thinking through developmentally appropriate questions?</a:t>
            </a:r>
          </a:p>
          <a:p>
            <a:endParaRPr lang="en-GB" dirty="0" smtClean="0"/>
          </a:p>
          <a:p>
            <a:r>
              <a:rPr lang="en-GB" b="1" dirty="0" smtClean="0"/>
              <a:t>Slide</a:t>
            </a:r>
            <a:r>
              <a:rPr lang="en-GB" b="1" baseline="0" dirty="0" smtClean="0"/>
              <a:t> 14: 5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latin typeface="Arial" panose="020B0604020202020204" pitchFamily="34" charset="0"/>
                <a:cs typeface="Arial" panose="020B0604020202020204" pitchFamily="34" charset="0"/>
              </a:rPr>
              <a:t>To</a:t>
            </a:r>
            <a:r>
              <a:rPr lang="en-GB" b="1" baseline="0" dirty="0" smtClean="0">
                <a:latin typeface="Arial" panose="020B0604020202020204" pitchFamily="34" charset="0"/>
                <a:cs typeface="Arial" panose="020B0604020202020204" pitchFamily="34" charset="0"/>
              </a:rPr>
              <a:t> share:</a:t>
            </a:r>
          </a:p>
          <a:p>
            <a:r>
              <a:rPr lang="en-GB" i="1" baseline="0" dirty="0" smtClean="0">
                <a:latin typeface="Arial" panose="020B0604020202020204" pitchFamily="34" charset="0"/>
                <a:cs typeface="Arial" panose="020B0604020202020204" pitchFamily="34" charset="0"/>
              </a:rPr>
              <a:t>The ‘Hooked on questioning’ report from 2005 stated that </a:t>
            </a:r>
            <a:r>
              <a:rPr lang="en-GB" b="1" i="1" baseline="0" dirty="0" smtClean="0">
                <a:latin typeface="Arial" panose="020B0604020202020204" pitchFamily="34" charset="0"/>
                <a:cs typeface="Arial" panose="020B0604020202020204" pitchFamily="34" charset="0"/>
              </a:rPr>
              <a:t>Teachers ask an average of one question every minute.  Discuss:</a:t>
            </a:r>
            <a:endParaRPr lang="en-GB" i="1" baseline="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i="1" baseline="0" dirty="0" smtClean="0">
                <a:latin typeface="Arial" panose="020B0604020202020204" pitchFamily="34" charset="0"/>
                <a:cs typeface="Arial" panose="020B0604020202020204" pitchFamily="34" charset="0"/>
              </a:rPr>
              <a:t>Do you think that is too many, too few or just right?</a:t>
            </a:r>
          </a:p>
          <a:p>
            <a:pPr marL="171450" indent="-171450">
              <a:buFont typeface="Arial" panose="020B0604020202020204" pitchFamily="34" charset="0"/>
              <a:buChar char="•"/>
            </a:pPr>
            <a:r>
              <a:rPr lang="en-GB" i="1" baseline="0" dirty="0" smtClean="0">
                <a:latin typeface="Arial" panose="020B0604020202020204" pitchFamily="34" charset="0"/>
                <a:cs typeface="Arial" panose="020B0604020202020204" pitchFamily="34" charset="0"/>
              </a:rPr>
              <a:t>What are the advantages and disadvantages of asking questions in the classroom?</a:t>
            </a:r>
          </a:p>
          <a:p>
            <a:pPr marL="171450" indent="-171450">
              <a:buFont typeface="Arial" panose="020B0604020202020204" pitchFamily="34" charset="0"/>
              <a:buChar char="•"/>
            </a:pPr>
            <a:endParaRPr lang="en-GB" i="1" baseline="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i="0" baseline="0" dirty="0" smtClean="0"/>
              <a:t>Provide time to discuss; collect responses.</a:t>
            </a:r>
          </a:p>
          <a:p>
            <a:pPr marL="0" indent="0">
              <a:buFont typeface="Arial" panose="020B0604020202020204" pitchFamily="34" charset="0"/>
              <a:buNone/>
            </a:pPr>
            <a:endParaRPr lang="en-GB" i="1" baseline="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i="0" baseline="0" dirty="0" smtClean="0">
                <a:latin typeface="Arial" panose="020B0604020202020204" pitchFamily="34" charset="0"/>
                <a:cs typeface="Arial" panose="020B0604020202020204" pitchFamily="34" charset="0"/>
              </a:rPr>
              <a:t>References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i="0" dirty="0" smtClean="0">
                <a:latin typeface="Arial" panose="020B0604020202020204" pitchFamily="34" charset="0"/>
                <a:cs typeface="Arial" panose="020B0604020202020204" pitchFamily="34" charset="0"/>
              </a:rPr>
              <a:t>Glasson, S. (2005). Hooked on questioning: How the teacher librarian can change questioning practices in their schools.</a:t>
            </a:r>
          </a:p>
          <a:p>
            <a:endParaRPr lang="en-GB" dirty="0" smtClean="0"/>
          </a:p>
          <a:p>
            <a:r>
              <a:rPr lang="en-GB" b="1" dirty="0" smtClean="0"/>
              <a:t>Slide</a:t>
            </a:r>
            <a:r>
              <a:rPr lang="en-GB" b="1" baseline="0" dirty="0" smtClean="0"/>
              <a:t> 1-2: 10 minutes</a:t>
            </a:r>
            <a:endParaRPr lang="en-GB" b="1" dirty="0" smtClean="0"/>
          </a:p>
          <a:p>
            <a:pPr marL="0" indent="0">
              <a:buFont typeface="Arial" panose="020B0604020202020204" pitchFamily="34" charset="0"/>
              <a:buNone/>
            </a:pPr>
            <a:endParaRPr lang="en-GB"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To share:</a:t>
            </a:r>
          </a:p>
          <a:p>
            <a:r>
              <a:rPr lang="en-GB" sz="1200" b="0" i="1" u="none" strike="noStrike" kern="1200" baseline="0" dirty="0" smtClean="0">
                <a:solidFill>
                  <a:schemeClr val="tx1"/>
                </a:solidFill>
                <a:latin typeface="+mn-lt"/>
                <a:ea typeface="+mn-ea"/>
                <a:cs typeface="+mn-cs"/>
              </a:rPr>
              <a:t>In order to problem solve, comprehend and reason children need to have developed abstract thinking. Abstract thinking and verbal reasoning skills need to be built upon secure concrete experiences as well as opportunities to play and talk together with adults where the adult models their own internal thought process. </a:t>
            </a:r>
            <a:r>
              <a:rPr lang="en-GB" sz="1200" b="0" i="0" u="none" strike="noStrike" kern="1200" baseline="0" dirty="0" smtClean="0">
                <a:solidFill>
                  <a:schemeClr val="tx1"/>
                </a:solidFill>
                <a:latin typeface="+mn-lt"/>
                <a:ea typeface="+mn-ea"/>
                <a:cs typeface="+mn-cs"/>
              </a:rPr>
              <a:t>	</a:t>
            </a:r>
          </a:p>
          <a:p>
            <a:endParaRPr lang="en-GB" b="0" i="1" dirty="0" smtClean="0"/>
          </a:p>
          <a:p>
            <a:r>
              <a:rPr lang="en-GB" b="0" i="1" dirty="0" smtClean="0"/>
              <a:t>One</a:t>
            </a:r>
            <a:r>
              <a:rPr lang="en-GB" b="0" i="1" baseline="0" dirty="0" smtClean="0"/>
              <a:t> of the Words Up Primary Key Messages is ‘Be Careful with Questions’. This key message has two elements – reflecting on the use of questions:</a:t>
            </a:r>
          </a:p>
          <a:p>
            <a:pPr marL="171450" indent="-171450">
              <a:buFont typeface="Arial" panose="020B0604020202020204" pitchFamily="34" charset="0"/>
              <a:buChar char="•"/>
            </a:pPr>
            <a:r>
              <a:rPr lang="en-GB" b="0" i="1" baseline="0" dirty="0" smtClean="0"/>
              <a:t>identifying when it is appropriate to balance questions with comments</a:t>
            </a:r>
          </a:p>
          <a:p>
            <a:pPr marL="171450" indent="-171450">
              <a:buFont typeface="Arial" panose="020B0604020202020204" pitchFamily="34" charset="0"/>
              <a:buChar char="•"/>
            </a:pPr>
            <a:r>
              <a:rPr lang="en-GB" b="0" i="1" baseline="0" dirty="0" smtClean="0"/>
              <a:t>using developmentally appropriate questions.</a:t>
            </a:r>
            <a:endParaRPr lang="en-GB" b="0" i="1" dirty="0" smtClean="0"/>
          </a:p>
        </p:txBody>
      </p:sp>
      <p:sp>
        <p:nvSpPr>
          <p:cNvPr id="4" name="Slide Number Placeholder 3"/>
          <p:cNvSpPr>
            <a:spLocks noGrp="1"/>
          </p:cNvSpPr>
          <p:nvPr>
            <p:ph type="sldNum" sz="quarter" idx="10"/>
          </p:nvPr>
        </p:nvSpPr>
        <p:spPr/>
        <p:txBody>
          <a:bodyPr/>
          <a:lstStyle/>
          <a:p>
            <a:fld id="{4A58C0AE-7F7E-434A-83D0-1174C6B500F3}" type="slidenum">
              <a:rPr lang="en-GB" smtClean="0"/>
              <a:t>3</a:t>
            </a:fld>
            <a:endParaRPr lang="en-GB"/>
          </a:p>
        </p:txBody>
      </p:sp>
    </p:spTree>
    <p:extLst>
      <p:ext uri="{BB962C8B-B14F-4D97-AF65-F5344CB8AC3E}">
        <p14:creationId xmlns:p14="http://schemas.microsoft.com/office/powerpoint/2010/main" val="2458302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smtClean="0">
                <a:solidFill>
                  <a:schemeClr val="tx1"/>
                </a:solidFill>
                <a:latin typeface="+mn-lt"/>
                <a:ea typeface="+mn-ea"/>
                <a:cs typeface="+mn-cs"/>
              </a:rPr>
              <a:t>To share:</a:t>
            </a:r>
          </a:p>
          <a:p>
            <a:r>
              <a:rPr lang="en-GB" sz="1200" b="0" i="1" u="none" strike="noStrike" kern="1200" baseline="0" dirty="0" smtClean="0">
                <a:solidFill>
                  <a:schemeClr val="tx1"/>
                </a:solidFill>
                <a:latin typeface="+mn-lt"/>
                <a:ea typeface="+mn-ea"/>
                <a:cs typeface="+mn-cs"/>
              </a:rPr>
              <a:t>When children are developing new knowledge about a new topic or concept, or they are being introduced to new vocabulary, comments are more useful than questions. When you pause and wait following a comment, this also provides children with the opportunity to make their own statements. </a:t>
            </a:r>
          </a:p>
          <a:p>
            <a:r>
              <a:rPr lang="en-GB" sz="1200" b="0" i="1" u="none" strike="noStrike" kern="1200" baseline="0" dirty="0" smtClean="0">
                <a:solidFill>
                  <a:schemeClr val="tx1"/>
                </a:solidFill>
                <a:latin typeface="+mn-lt"/>
                <a:ea typeface="+mn-ea"/>
                <a:cs typeface="+mn-cs"/>
              </a:rPr>
              <a:t>When making comments, the hand graphic is a useful prompt on the five types of comments which we can make to help transfer our questions into comments: </a:t>
            </a:r>
          </a:p>
          <a:p>
            <a:endParaRPr lang="en-GB" sz="1200" b="0" i="1" u="none" strike="noStrike" kern="1200" baseline="0" dirty="0" smtClean="0">
              <a:solidFill>
                <a:schemeClr val="tx1"/>
              </a:solidFill>
              <a:latin typeface="+mn-lt"/>
              <a:ea typeface="+mn-ea"/>
              <a:cs typeface="+mn-cs"/>
            </a:endParaRPr>
          </a:p>
          <a:p>
            <a:r>
              <a:rPr lang="en-GB" sz="1200" b="0" i="1" u="none" strike="noStrike" kern="1200" baseline="0" dirty="0" smtClean="0">
                <a:solidFill>
                  <a:schemeClr val="tx1"/>
                </a:solidFill>
                <a:latin typeface="+mn-lt"/>
                <a:ea typeface="+mn-ea"/>
                <a:cs typeface="+mn-cs"/>
              </a:rPr>
              <a:t>1) exclamation </a:t>
            </a:r>
          </a:p>
          <a:p>
            <a:r>
              <a:rPr lang="en-GB" sz="1200" b="0" i="1" u="none" strike="noStrike" kern="1200" baseline="0" dirty="0" smtClean="0">
                <a:solidFill>
                  <a:schemeClr val="tx1"/>
                </a:solidFill>
                <a:latin typeface="+mn-lt"/>
                <a:ea typeface="+mn-ea"/>
                <a:cs typeface="+mn-cs"/>
              </a:rPr>
              <a:t>2) label/ name </a:t>
            </a:r>
          </a:p>
          <a:p>
            <a:r>
              <a:rPr lang="en-GB" sz="1200" b="0" i="1" u="none" strike="noStrike" kern="1200" baseline="0" dirty="0" smtClean="0">
                <a:solidFill>
                  <a:schemeClr val="tx1"/>
                </a:solidFill>
                <a:latin typeface="+mn-lt"/>
                <a:ea typeface="+mn-ea"/>
                <a:cs typeface="+mn-cs"/>
              </a:rPr>
              <a:t>3) describe what the child is doing/ has done </a:t>
            </a:r>
          </a:p>
          <a:p>
            <a:r>
              <a:rPr lang="en-GB" sz="1200" b="0" i="1" u="none" strike="noStrike" kern="1200" baseline="0" dirty="0" smtClean="0">
                <a:solidFill>
                  <a:schemeClr val="tx1"/>
                </a:solidFill>
                <a:latin typeface="+mn-lt"/>
                <a:ea typeface="+mn-ea"/>
                <a:cs typeface="+mn-cs"/>
              </a:rPr>
              <a:t>4) describe from your perspective </a:t>
            </a:r>
          </a:p>
          <a:p>
            <a:r>
              <a:rPr lang="en-GB" sz="1200" b="0" i="1" u="none" strike="noStrike" kern="1200" baseline="0" dirty="0" smtClean="0">
                <a:solidFill>
                  <a:schemeClr val="tx1"/>
                </a:solidFill>
                <a:latin typeface="+mn-lt"/>
                <a:ea typeface="+mn-ea"/>
                <a:cs typeface="+mn-cs"/>
              </a:rPr>
              <a:t>5) I wonder… </a:t>
            </a:r>
            <a:endParaRPr lang="en-GB" b="0" i="1" dirty="0" smtClean="0"/>
          </a:p>
        </p:txBody>
      </p:sp>
      <p:sp>
        <p:nvSpPr>
          <p:cNvPr id="4" name="Slide Number Placeholder 3"/>
          <p:cNvSpPr>
            <a:spLocks noGrp="1"/>
          </p:cNvSpPr>
          <p:nvPr>
            <p:ph type="sldNum" sz="quarter" idx="10"/>
          </p:nvPr>
        </p:nvSpPr>
        <p:spPr/>
        <p:txBody>
          <a:bodyPr/>
          <a:lstStyle/>
          <a:p>
            <a:fld id="{4A58C0AE-7F7E-434A-83D0-1174C6B500F3}" type="slidenum">
              <a:rPr lang="en-GB" smtClean="0"/>
              <a:t>4</a:t>
            </a:fld>
            <a:endParaRPr lang="en-GB"/>
          </a:p>
        </p:txBody>
      </p:sp>
    </p:spTree>
    <p:extLst>
      <p:ext uri="{BB962C8B-B14F-4D97-AF65-F5344CB8AC3E}">
        <p14:creationId xmlns:p14="http://schemas.microsoft.com/office/powerpoint/2010/main" val="1026452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To share:</a:t>
            </a:r>
          </a:p>
          <a:p>
            <a:r>
              <a:rPr lang="en-GB" b="0" i="1" dirty="0" smtClean="0"/>
              <a:t>There are</a:t>
            </a:r>
            <a:r>
              <a:rPr lang="en-GB" b="0" i="1" baseline="0" dirty="0" smtClean="0"/>
              <a:t> a number of sentence starters that can be used to support you when making comments. Here are some examples.</a:t>
            </a:r>
            <a:endParaRPr lang="en-GB" b="0" i="1" dirty="0"/>
          </a:p>
        </p:txBody>
      </p:sp>
      <p:sp>
        <p:nvSpPr>
          <p:cNvPr id="4" name="Slide Number Placeholder 3"/>
          <p:cNvSpPr>
            <a:spLocks noGrp="1"/>
          </p:cNvSpPr>
          <p:nvPr>
            <p:ph type="sldNum" sz="quarter" idx="10"/>
          </p:nvPr>
        </p:nvSpPr>
        <p:spPr/>
        <p:txBody>
          <a:bodyPr/>
          <a:lstStyle/>
          <a:p>
            <a:fld id="{273788A8-FAC2-49FF-AB67-B6D2E53DD865}" type="slidenum">
              <a:rPr lang="en-GB" smtClean="0"/>
              <a:t>5</a:t>
            </a:fld>
            <a:endParaRPr lang="en-GB"/>
          </a:p>
        </p:txBody>
      </p:sp>
    </p:spTree>
    <p:extLst>
      <p:ext uri="{BB962C8B-B14F-4D97-AF65-F5344CB8AC3E}">
        <p14:creationId xmlns:p14="http://schemas.microsoft.com/office/powerpoint/2010/main" val="1261462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To</a:t>
            </a:r>
            <a:r>
              <a:rPr lang="en-GB" b="1" baseline="0" dirty="0" smtClean="0"/>
              <a:t> share:</a:t>
            </a:r>
          </a:p>
          <a:p>
            <a:r>
              <a:rPr lang="en-GB" b="0" i="1" baseline="0" dirty="0" smtClean="0"/>
              <a:t>In pairs/threes, select one of the questions from the slide. Use the hand graphics to create five comments that you could make instead of asking the question.</a:t>
            </a:r>
          </a:p>
          <a:p>
            <a:endParaRPr lang="en-GB" b="0" i="1" baseline="0" dirty="0" smtClean="0"/>
          </a:p>
          <a:p>
            <a:r>
              <a:rPr lang="en-GB" b="0" i="1" baseline="0" dirty="0" smtClean="0"/>
              <a:t>Provide time to complete task and share responses.</a:t>
            </a:r>
          </a:p>
          <a:p>
            <a:endParaRPr lang="en-GB" b="0"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Slide</a:t>
            </a:r>
            <a:r>
              <a:rPr lang="en-GB" b="1" baseline="0" dirty="0" smtClean="0"/>
              <a:t> 3-6: 15 minutes</a:t>
            </a:r>
            <a:endParaRPr lang="en-GB" b="1" dirty="0" smtClean="0"/>
          </a:p>
          <a:p>
            <a:endParaRPr lang="en-GB" b="0" i="1" dirty="0"/>
          </a:p>
        </p:txBody>
      </p:sp>
      <p:sp>
        <p:nvSpPr>
          <p:cNvPr id="4" name="Slide Number Placeholder 3"/>
          <p:cNvSpPr>
            <a:spLocks noGrp="1"/>
          </p:cNvSpPr>
          <p:nvPr>
            <p:ph type="sldNum" sz="quarter" idx="10"/>
          </p:nvPr>
        </p:nvSpPr>
        <p:spPr/>
        <p:txBody>
          <a:bodyPr/>
          <a:lstStyle/>
          <a:p>
            <a:fld id="{4A58C0AE-7F7E-434A-83D0-1174C6B500F3}" type="slidenum">
              <a:rPr lang="en-GB" smtClean="0"/>
              <a:t>6</a:t>
            </a:fld>
            <a:endParaRPr lang="en-GB"/>
          </a:p>
        </p:txBody>
      </p:sp>
    </p:spTree>
    <p:extLst>
      <p:ext uri="{BB962C8B-B14F-4D97-AF65-F5344CB8AC3E}">
        <p14:creationId xmlns:p14="http://schemas.microsoft.com/office/powerpoint/2010/main" val="2143603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To share:</a:t>
            </a:r>
          </a:p>
          <a:p>
            <a:r>
              <a:rPr lang="en-GB" b="0" i="1" dirty="0" smtClean="0"/>
              <a:t>Understanding of questions develops as a concept starting with Choice questions first.</a:t>
            </a:r>
            <a:r>
              <a:rPr lang="en-GB" b="0" i="1" baseline="0" dirty="0" smtClean="0"/>
              <a:t> </a:t>
            </a:r>
            <a:r>
              <a:rPr lang="en-GB" b="0" i="1" dirty="0" smtClean="0"/>
              <a:t>How and Why</a:t>
            </a:r>
            <a:r>
              <a:rPr lang="en-GB" b="0" i="1" baseline="0" dirty="0" smtClean="0"/>
              <a:t> questions are the most difficult as they involve reasoning. If you ask a question that is too difficult for a child, remember that you can come back down the steps and change it to a comment or a choice question.</a:t>
            </a:r>
            <a:endParaRPr lang="en-GB" b="0" i="1" dirty="0"/>
          </a:p>
        </p:txBody>
      </p:sp>
      <p:sp>
        <p:nvSpPr>
          <p:cNvPr id="4" name="Slide Number Placeholder 3"/>
          <p:cNvSpPr>
            <a:spLocks noGrp="1"/>
          </p:cNvSpPr>
          <p:nvPr>
            <p:ph type="sldNum" sz="quarter" idx="10"/>
          </p:nvPr>
        </p:nvSpPr>
        <p:spPr/>
        <p:txBody>
          <a:bodyPr/>
          <a:lstStyle/>
          <a:p>
            <a:fld id="{71646FCB-3CEE-428D-B50F-B562299EB96F}" type="slidenum">
              <a:rPr lang="en-GB" smtClean="0"/>
              <a:t>7</a:t>
            </a:fld>
            <a:endParaRPr lang="en-GB"/>
          </a:p>
        </p:txBody>
      </p:sp>
    </p:spTree>
    <p:extLst>
      <p:ext uri="{BB962C8B-B14F-4D97-AF65-F5344CB8AC3E}">
        <p14:creationId xmlns:p14="http://schemas.microsoft.com/office/powerpoint/2010/main" val="3705116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indent="0">
              <a:buFontTx/>
              <a:buNone/>
            </a:pPr>
            <a:r>
              <a:rPr lang="en-GB" b="1" dirty="0" smtClean="0"/>
              <a:t>To</a:t>
            </a:r>
            <a:r>
              <a:rPr lang="en-GB" b="1" baseline="0" dirty="0" smtClean="0"/>
              <a:t> share:</a:t>
            </a: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The</a:t>
            </a:r>
            <a:r>
              <a:rPr lang="en-GB" i="1" baseline="0" dirty="0" smtClean="0"/>
              <a:t> Blank Language Scheme was devised by Blank, Rose and Berlin. They looked at the language demands that teachers place on children and they graded the language and questions according to complexity. They produced 4 levels that are based on the developmental nature of verbal reasoning and abstract language development.</a:t>
            </a:r>
          </a:p>
          <a:p>
            <a:pPr marL="0" marR="0" indent="0" algn="l" defTabSz="914400" rtl="0" eaLnBrk="1" fontAlgn="auto" latinLnBrk="0" hangingPunct="1">
              <a:lnSpc>
                <a:spcPct val="100000"/>
              </a:lnSpc>
              <a:spcBef>
                <a:spcPts val="0"/>
              </a:spcBef>
              <a:spcAft>
                <a:spcPts val="0"/>
              </a:spcAft>
              <a:buClrTx/>
              <a:buSzTx/>
              <a:buFontTx/>
              <a:buNone/>
              <a:tabLst/>
              <a:defRPr/>
            </a:pPr>
            <a:endParaRPr lang="en-GB"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smtClean="0"/>
              <a:t>Provide a copy of the Blank Language Question handout.</a:t>
            </a:r>
          </a:p>
          <a:p>
            <a:pPr marL="0" indent="0">
              <a:buFontTx/>
              <a:buNone/>
            </a:pPr>
            <a:endParaRPr lang="en-GB" b="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endParaRPr lang="en-GB" dirty="0" smtClean="0"/>
          </a:p>
          <a:p>
            <a:pPr marL="171450" indent="-171450">
              <a:buFont typeface="Arial" panose="020B0604020202020204" pitchFamily="34" charset="0"/>
              <a:buChar char="•"/>
            </a:pPr>
            <a:r>
              <a:rPr lang="en-GB" i="1" dirty="0" smtClean="0"/>
              <a:t>Level 1</a:t>
            </a:r>
            <a:r>
              <a:rPr lang="en-GB" i="1" baseline="0" dirty="0" smtClean="0"/>
              <a:t> is the most concrete level</a:t>
            </a:r>
          </a:p>
          <a:p>
            <a:pPr marL="171450" indent="-171450">
              <a:buFont typeface="Arial" panose="020B0604020202020204" pitchFamily="34" charset="0"/>
              <a:buChar char="•"/>
            </a:pPr>
            <a:r>
              <a:rPr lang="en-GB" i="1" baseline="0" dirty="0" smtClean="0"/>
              <a:t>It focuses on </a:t>
            </a:r>
          </a:p>
          <a:p>
            <a:pPr marL="628650" lvl="1" indent="-171450">
              <a:buFont typeface="Arial" panose="020B0604020202020204" pitchFamily="34" charset="0"/>
              <a:buChar char="•"/>
            </a:pPr>
            <a:r>
              <a:rPr lang="en-GB" i="1" baseline="0" dirty="0" smtClean="0"/>
              <a:t>The whole object  </a:t>
            </a:r>
          </a:p>
          <a:p>
            <a:pPr marL="628650" lvl="1" indent="-171450">
              <a:buFont typeface="Arial" panose="020B0604020202020204" pitchFamily="34" charset="0"/>
              <a:buChar char="•"/>
            </a:pPr>
            <a:r>
              <a:rPr lang="en-GB" i="1" baseline="0" dirty="0" smtClean="0"/>
              <a:t>What the child can see?</a:t>
            </a:r>
          </a:p>
          <a:p>
            <a:pPr marL="628650" lvl="1" indent="-171450">
              <a:buFont typeface="Arial" panose="020B0604020202020204" pitchFamily="34" charset="0"/>
              <a:buChar char="•"/>
            </a:pPr>
            <a:r>
              <a:rPr lang="en-GB" i="1" baseline="0" dirty="0" smtClean="0"/>
              <a:t>Objects in the here and now or the immediate past. </a:t>
            </a:r>
          </a:p>
          <a:p>
            <a:endParaRPr lang="en-GB" i="1" baseline="0" dirty="0" smtClean="0"/>
          </a:p>
          <a:p>
            <a:r>
              <a:rPr lang="en-GB" i="1" baseline="0" dirty="0" smtClean="0"/>
              <a:t>Use The </a:t>
            </a:r>
            <a:r>
              <a:rPr lang="en-GB" i="1" baseline="0" dirty="0" err="1" smtClean="0"/>
              <a:t>Gruffalo</a:t>
            </a:r>
            <a:r>
              <a:rPr lang="en-GB" i="1" baseline="0" dirty="0" smtClean="0"/>
              <a:t> book as an example:</a:t>
            </a:r>
          </a:p>
          <a:p>
            <a:r>
              <a:rPr lang="en-GB" i="1" baseline="0" dirty="0" smtClean="0"/>
              <a:t>Page 3-4, select examples to share – </a:t>
            </a:r>
          </a:p>
          <a:p>
            <a:r>
              <a:rPr lang="en-GB" i="1" baseline="0" dirty="0" smtClean="0"/>
              <a:t>	What is this? (point to the fox) – a fox</a:t>
            </a:r>
          </a:p>
          <a:p>
            <a:r>
              <a:rPr lang="en-GB" i="1" baseline="0" dirty="0" smtClean="0"/>
              <a:t>	Show me the claws</a:t>
            </a:r>
          </a:p>
          <a:p>
            <a:r>
              <a:rPr lang="en-GB" i="1" baseline="0" dirty="0" smtClean="0"/>
              <a:t>	Show me the mouse</a:t>
            </a:r>
          </a:p>
          <a:p>
            <a:r>
              <a:rPr lang="en-GB" i="1" baseline="0" dirty="0" smtClean="0"/>
              <a:t>	Find one like this (point to a pine cone)</a:t>
            </a:r>
          </a:p>
          <a:p>
            <a:r>
              <a:rPr lang="en-GB" i="1" baseline="0" dirty="0" smtClean="0"/>
              <a:t>	</a:t>
            </a:r>
            <a:r>
              <a:rPr lang="en-GB" baseline="0" dirty="0" smtClean="0"/>
              <a:t>	</a:t>
            </a:r>
          </a:p>
          <a:p>
            <a:endParaRPr lang="en-GB"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895333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1008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272255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658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198761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4253F2-EFF9-47F0-8D5C-B77E6AEEA28D}" type="datetimeFigureOut">
              <a:rPr lang="en-GB" smtClean="0"/>
              <a:t>01/04/2019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378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4253F2-EFF9-47F0-8D5C-B77E6AEEA28D}" type="datetimeFigureOut">
              <a:rPr lang="en-GB" smtClean="0"/>
              <a:t>01/04/2019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66710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4253F2-EFF9-47F0-8D5C-B77E6AEEA28D}" type="datetimeFigureOut">
              <a:rPr lang="en-GB" smtClean="0"/>
              <a:t>01/04/2019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698880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253F2-EFF9-47F0-8D5C-B77E6AEEA28D}" type="datetimeFigureOut">
              <a:rPr lang="en-GB" smtClean="0"/>
              <a:t>01/04/2019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8662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01/04/2019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689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01/04/2019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73984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253F2-EFF9-47F0-8D5C-B77E6AEEA28D}" type="datetimeFigureOut">
              <a:rPr lang="en-GB" smtClean="0"/>
              <a:t>01/04/2019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D57B-2CD8-44F6-8B4D-9F8355EAE222}" type="slidenum">
              <a:rPr lang="en-GB" smtClean="0"/>
              <a:t>‹#›</a:t>
            </a:fld>
            <a:endParaRPr lang="en-GB"/>
          </a:p>
        </p:txBody>
      </p:sp>
    </p:spTree>
    <p:extLst>
      <p:ext uri="{BB962C8B-B14F-4D97-AF65-F5344CB8AC3E}">
        <p14:creationId xmlns:p14="http://schemas.microsoft.com/office/powerpoint/2010/main" val="1285632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Shape 90"/>
          <p:cNvSpPr txBox="1">
            <a:spLocks noGrp="1"/>
          </p:cNvSpPr>
          <p:nvPr>
            <p:ph type="title"/>
          </p:nvPr>
        </p:nvSpPr>
        <p:spPr>
          <a:xfrm>
            <a:off x="219405" y="2564904"/>
            <a:ext cx="8817091" cy="3096344"/>
          </a:xfrm>
          <a:prstGeom prst="rect">
            <a:avLst/>
          </a:prstGeom>
          <a:noFill/>
          <a:ln>
            <a:noFill/>
          </a:ln>
        </p:spPr>
        <p:txBody>
          <a:bodyPr spcFirstLastPara="1" wrap="square" lIns="91425" tIns="45700" rIns="91425" bIns="45700" anchor="ctr" anchorCtr="0">
            <a:noAutofit/>
          </a:bodyPr>
          <a:lstStyle/>
          <a:p>
            <a:pPr algn="l"/>
            <a:r>
              <a:rPr lang="en-GB" sz="4800" b="1" dirty="0" smtClean="0">
                <a:solidFill>
                  <a:schemeClr val="dk1"/>
                </a:solidFill>
                <a:sym typeface="Calibri"/>
              </a:rPr>
              <a:t>Raising Attainment through developing a whole-school approach to questioning</a:t>
            </a:r>
            <a:br>
              <a:rPr lang="en-GB" sz="4800" b="1" dirty="0" smtClean="0">
                <a:solidFill>
                  <a:schemeClr val="dk1"/>
                </a:solidFill>
                <a:sym typeface="Calibri"/>
              </a:rPr>
            </a:br>
            <a:r>
              <a:rPr lang="en-GB" sz="4800" b="1" dirty="0" smtClean="0">
                <a:solidFill>
                  <a:schemeClr val="dk1"/>
                </a:solidFill>
                <a:sym typeface="Calibri"/>
              </a:rPr>
              <a:t/>
            </a:r>
            <a:br>
              <a:rPr lang="en-GB" sz="4800" b="1" dirty="0" smtClean="0">
                <a:solidFill>
                  <a:schemeClr val="dk1"/>
                </a:solidFill>
                <a:sym typeface="Calibri"/>
              </a:rPr>
            </a:br>
            <a:r>
              <a:rPr lang="en-GB" sz="4800" b="1" dirty="0" smtClean="0">
                <a:solidFill>
                  <a:schemeClr val="dk1"/>
                </a:solidFill>
                <a:sym typeface="Calibri"/>
              </a:rPr>
              <a:t>Concrete to Abstract Thinking (Blank Language) Part 1</a:t>
            </a:r>
            <a:r>
              <a:rPr lang="en-GB" sz="3600" dirty="0"/>
              <a:t/>
            </a:r>
            <a:br>
              <a:rPr lang="en-GB" sz="3600" dirty="0"/>
            </a:br>
            <a:r>
              <a:rPr lang="en-GB" sz="3240" dirty="0" smtClean="0"/>
              <a:t/>
            </a:r>
            <a:br>
              <a:rPr lang="en-GB" sz="3240" dirty="0" smtClean="0"/>
            </a:br>
            <a:r>
              <a:rPr lang="en-GB" sz="3240" dirty="0"/>
              <a:t/>
            </a:r>
            <a:br>
              <a:rPr lang="en-GB" sz="3240" dirty="0"/>
            </a:br>
            <a:r>
              <a:rPr lang="en-GB" sz="3959" b="0" i="0" u="none" strike="noStrike" cap="none" dirty="0">
                <a:solidFill>
                  <a:schemeClr val="dk1"/>
                </a:solidFill>
                <a:latin typeface="Calibri"/>
                <a:ea typeface="Calibri"/>
                <a:cs typeface="Calibri"/>
                <a:sym typeface="Calibri"/>
              </a:rPr>
              <a:t/>
            </a:r>
            <a:br>
              <a:rPr lang="en-GB" sz="3959" b="0" i="0" u="none" strike="noStrike" cap="none" dirty="0">
                <a:solidFill>
                  <a:schemeClr val="dk1"/>
                </a:solidFill>
                <a:latin typeface="Calibri"/>
                <a:ea typeface="Calibri"/>
                <a:cs typeface="Calibri"/>
                <a:sym typeface="Calibri"/>
              </a:rPr>
            </a:br>
            <a:endParaRPr sz="2160" b="0" i="0" u="none" strike="noStrike" cap="none"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4150185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122488" y="1857596"/>
            <a:ext cx="6769263" cy="369332"/>
          </a:xfrm>
          <a:prstGeom prst="rect">
            <a:avLst/>
          </a:prstGeom>
          <a:noFill/>
        </p:spPr>
        <p:txBody>
          <a:bodyPr wrap="square" rtlCol="0">
            <a:spAutoFit/>
          </a:bodyPr>
          <a:lstStyle/>
          <a:p>
            <a:pPr marL="285750" indent="-285750">
              <a:buFont typeface="Arial" pitchFamily="34" charset="0"/>
              <a:buChar char="•"/>
            </a:pPr>
            <a:endParaRPr lang="en-GB" b="1" dirty="0" smtClean="0">
              <a:solidFill>
                <a:srgbClr val="000000"/>
              </a:solidFill>
              <a:cs typeface="Arial"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9" name="Group 8"/>
          <p:cNvGrpSpPr/>
          <p:nvPr/>
        </p:nvGrpSpPr>
        <p:grpSpPr>
          <a:xfrm>
            <a:off x="942344" y="1096224"/>
            <a:ext cx="3660971" cy="1522743"/>
            <a:chOff x="3505" y="1475326"/>
            <a:chExt cx="2480220" cy="992088"/>
          </a:xfrm>
          <a:solidFill>
            <a:srgbClr val="75FF75"/>
          </a:solidFill>
          <a:scene3d>
            <a:camera prst="orthographicFront"/>
            <a:lightRig rig="flat" dir="t"/>
          </a:scene3d>
        </p:grpSpPr>
        <p:sp>
          <p:nvSpPr>
            <p:cNvPr id="10" name="Chevron 9"/>
            <p:cNvSpPr/>
            <p:nvPr/>
          </p:nvSpPr>
          <p:spPr>
            <a:xfrm>
              <a:off x="3505" y="1475326"/>
              <a:ext cx="2480220" cy="992088"/>
            </a:xfrm>
            <a:prstGeom prst="chevron">
              <a:avLst/>
            </a:prstGeom>
            <a:grpFill/>
            <a:ln>
              <a:noFill/>
            </a:ln>
            <a:effectLst>
              <a:outerShdw blurRad="40000" dist="20000" dir="5400000" rotWithShape="0">
                <a:srgbClr val="000000">
                  <a:alpha val="38000"/>
                </a:srgbClr>
              </a:outerShdw>
            </a:effectLst>
            <a:sp3d prstMaterial="dkEdge">
              <a:bevelT w="8200" h="38100"/>
            </a:sp3d>
          </p:spPr>
        </p:sp>
        <p:sp>
          <p:nvSpPr>
            <p:cNvPr id="11" name="Chevron 4"/>
            <p:cNvSpPr/>
            <p:nvPr/>
          </p:nvSpPr>
          <p:spPr>
            <a:xfrm>
              <a:off x="499549" y="1475326"/>
              <a:ext cx="1488132" cy="992088"/>
            </a:xfrm>
            <a:prstGeom prst="rect">
              <a:avLst/>
            </a:prstGeom>
            <a:grpFill/>
            <a:ln>
              <a:noFill/>
            </a:ln>
            <a:effectLst/>
            <a:sp3d/>
          </p:spPr>
          <p:txBody>
            <a:bodyPr spcFirstLastPara="0" vert="horz" wrap="square" lIns="45720" tIns="22860" rIns="0" bIns="22860" numCol="1" spcCol="1270" anchor="ctr" anchorCtr="0">
              <a:noAutofit/>
            </a:bodyPr>
            <a:lstStyle/>
            <a:p>
              <a:pPr marL="0" marR="0" lvl="0" indent="0" algn="ctr" defTabSz="1600200" eaLnBrk="1" fontAlgn="auto" latinLnBrk="0" hangingPunct="1">
                <a:lnSpc>
                  <a:spcPct val="90000"/>
                </a:lnSpc>
                <a:spcBef>
                  <a:spcPct val="0"/>
                </a:spcBef>
                <a:spcAft>
                  <a:spcPct val="35000"/>
                </a:spcAft>
                <a:buClrTx/>
                <a:buSzTx/>
                <a:buFontTx/>
                <a:buNone/>
                <a:tabLst/>
                <a:defRPr/>
              </a:pPr>
              <a:r>
                <a:rPr kumimoji="0" lang="en-GB" sz="3600" b="0" i="0" u="none" strike="noStrike" kern="1200" cap="none" spc="0" normalizeH="0" baseline="0" noProof="0" dirty="0">
                  <a:ln>
                    <a:noFill/>
                  </a:ln>
                  <a:solidFill>
                    <a:sysClr val="windowText" lastClr="000000"/>
                  </a:solidFill>
                  <a:effectLst/>
                  <a:uLnTx/>
                  <a:uFillTx/>
                  <a:latin typeface="Calibri"/>
                  <a:ea typeface="+mn-ea"/>
                  <a:cs typeface="+mn-cs"/>
                </a:rPr>
                <a:t>Level II</a:t>
              </a:r>
            </a:p>
          </p:txBody>
        </p:sp>
      </p:grpSp>
      <p:grpSp>
        <p:nvGrpSpPr>
          <p:cNvPr id="17" name="Group 16"/>
          <p:cNvGrpSpPr/>
          <p:nvPr/>
        </p:nvGrpSpPr>
        <p:grpSpPr>
          <a:xfrm>
            <a:off x="251520" y="2780928"/>
            <a:ext cx="8303075" cy="3600401"/>
            <a:chOff x="3933351" y="1242710"/>
            <a:chExt cx="6008777" cy="1509328"/>
          </a:xfrm>
          <a:solidFill>
            <a:srgbClr val="75FF75"/>
          </a:solidFill>
        </p:grpSpPr>
        <p:sp>
          <p:nvSpPr>
            <p:cNvPr id="19" name="Chevron 18"/>
            <p:cNvSpPr/>
            <p:nvPr/>
          </p:nvSpPr>
          <p:spPr>
            <a:xfrm>
              <a:off x="3933351" y="1242710"/>
              <a:ext cx="6008777" cy="1509328"/>
            </a:xfrm>
            <a:prstGeom prst="chevron">
              <a:avLst/>
            </a:prstGeom>
            <a:grpFill/>
          </p:spPr>
          <p:style>
            <a:lnRef idx="1">
              <a:schemeClr val="accent5">
                <a:tint val="40000"/>
                <a:alpha val="90000"/>
                <a:hueOff val="-4603064"/>
                <a:satOff val="20680"/>
                <a:lumOff val="1422"/>
                <a:alphaOff val="0"/>
              </a:schemeClr>
            </a:lnRef>
            <a:fillRef idx="1">
              <a:schemeClr val="accent5">
                <a:tint val="40000"/>
                <a:alpha val="90000"/>
                <a:hueOff val="-4603064"/>
                <a:satOff val="20680"/>
                <a:lumOff val="1422"/>
                <a:alphaOff val="0"/>
              </a:schemeClr>
            </a:fillRef>
            <a:effectRef idx="0">
              <a:schemeClr val="accent5">
                <a:tint val="40000"/>
                <a:alpha val="90000"/>
                <a:hueOff val="-4603064"/>
                <a:satOff val="20680"/>
                <a:lumOff val="1422"/>
                <a:alphaOff val="0"/>
              </a:schemeClr>
            </a:effectRef>
            <a:fontRef idx="minor">
              <a:schemeClr val="dk1">
                <a:hueOff val="0"/>
                <a:satOff val="0"/>
                <a:lumOff val="0"/>
                <a:alphaOff val="0"/>
              </a:schemeClr>
            </a:fontRef>
          </p:style>
        </p:sp>
        <p:sp>
          <p:nvSpPr>
            <p:cNvPr id="20" name="Chevron 4"/>
            <p:cNvSpPr/>
            <p:nvPr/>
          </p:nvSpPr>
          <p:spPr>
            <a:xfrm>
              <a:off x="4813901" y="1316699"/>
              <a:ext cx="3804687" cy="307404"/>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6350" rIns="0" bIns="6350" numCol="1" spcCol="1270" anchor="t" anchorCtr="0">
              <a:noAutofit/>
            </a:bodyPr>
            <a:lstStyle/>
            <a:p>
              <a:pPr marL="57150" lvl="1" indent="-57150" algn="l" defTabSz="444500">
                <a:lnSpc>
                  <a:spcPct val="90000"/>
                </a:lnSpc>
                <a:spcBef>
                  <a:spcPct val="0"/>
                </a:spcBef>
                <a:spcAft>
                  <a:spcPct val="15000"/>
                </a:spcAft>
                <a:buChar char="••"/>
              </a:pPr>
              <a:r>
                <a:rPr lang="en-GB" sz="2000" kern="1200" dirty="0" smtClean="0"/>
                <a:t>finding </a:t>
              </a:r>
              <a:r>
                <a:rPr lang="en-GB" sz="2000" kern="1200" dirty="0"/>
                <a:t>objects by function - which  do we eat with?</a:t>
              </a:r>
            </a:p>
            <a:p>
              <a:pPr marL="57150" lvl="1" indent="-57150" algn="l" defTabSz="444500">
                <a:lnSpc>
                  <a:spcPct val="90000"/>
                </a:lnSpc>
                <a:spcBef>
                  <a:spcPct val="0"/>
                </a:spcBef>
                <a:spcAft>
                  <a:spcPct val="15000"/>
                </a:spcAft>
                <a:buChar char="••"/>
              </a:pPr>
              <a:r>
                <a:rPr lang="en-GB" sz="2000" kern="1200" dirty="0"/>
                <a:t>sentence completion - I put my hat on my </a:t>
              </a:r>
              <a:r>
                <a:rPr lang="en-GB" sz="2000" kern="1200" dirty="0" smtClean="0"/>
                <a:t>....</a:t>
              </a:r>
              <a:endParaRPr lang="en-GB" sz="2000" kern="1200" dirty="0"/>
            </a:p>
          </p:txBody>
        </p:sp>
      </p:grpSp>
      <p:sp>
        <p:nvSpPr>
          <p:cNvPr id="3" name="Rectangle 2"/>
          <p:cNvSpPr/>
          <p:nvPr/>
        </p:nvSpPr>
        <p:spPr>
          <a:xfrm>
            <a:off x="2295609" y="5304963"/>
            <a:ext cx="5360635" cy="969496"/>
          </a:xfrm>
          <a:prstGeom prst="rect">
            <a:avLst/>
          </a:prstGeom>
        </p:spPr>
        <p:txBody>
          <a:bodyPr wrap="square">
            <a:spAutoFit/>
          </a:bodyPr>
          <a:lstStyle/>
          <a:p>
            <a:pPr marL="57150" lvl="1" indent="-57150" defTabSz="444500">
              <a:lnSpc>
                <a:spcPct val="90000"/>
              </a:lnSpc>
              <a:spcBef>
                <a:spcPct val="0"/>
              </a:spcBef>
              <a:spcAft>
                <a:spcPct val="15000"/>
              </a:spcAft>
              <a:buChar char="••"/>
            </a:pPr>
            <a:r>
              <a:rPr lang="en-GB" sz="2000" dirty="0" smtClean="0"/>
              <a:t>name </a:t>
            </a:r>
            <a:r>
              <a:rPr lang="en-GB" sz="2000" dirty="0"/>
              <a:t>a difference - what is different about a dog and a horse?</a:t>
            </a:r>
          </a:p>
          <a:p>
            <a:pPr marL="57150" lvl="1" indent="-57150" defTabSz="444500">
              <a:lnSpc>
                <a:spcPct val="90000"/>
              </a:lnSpc>
              <a:spcBef>
                <a:spcPct val="0"/>
              </a:spcBef>
              <a:spcAft>
                <a:spcPct val="15000"/>
              </a:spcAft>
              <a:buChar char="••"/>
            </a:pPr>
            <a:r>
              <a:rPr lang="en-GB" sz="2000" dirty="0"/>
              <a:t>describe things - who? what? where?</a:t>
            </a:r>
          </a:p>
        </p:txBody>
      </p:sp>
      <p:sp>
        <p:nvSpPr>
          <p:cNvPr id="5" name="Rectangle 4"/>
          <p:cNvSpPr/>
          <p:nvPr/>
        </p:nvSpPr>
        <p:spPr>
          <a:xfrm>
            <a:off x="2267744" y="4981818"/>
            <a:ext cx="5923914" cy="369332"/>
          </a:xfrm>
          <a:prstGeom prst="rect">
            <a:avLst/>
          </a:prstGeom>
        </p:spPr>
        <p:txBody>
          <a:bodyPr wrap="square">
            <a:spAutoFit/>
          </a:bodyPr>
          <a:lstStyle/>
          <a:p>
            <a:pPr marL="57150" lvl="1" indent="-57150" defTabSz="444500">
              <a:lnSpc>
                <a:spcPct val="90000"/>
              </a:lnSpc>
              <a:spcBef>
                <a:spcPct val="0"/>
              </a:spcBef>
              <a:spcAft>
                <a:spcPct val="15000"/>
              </a:spcAft>
              <a:buChar char="••"/>
            </a:pPr>
            <a:r>
              <a:rPr lang="en-GB" sz="2000" dirty="0"/>
              <a:t>describe a scene - what is happening in the picture?</a:t>
            </a:r>
          </a:p>
        </p:txBody>
      </p:sp>
      <p:sp>
        <p:nvSpPr>
          <p:cNvPr id="6" name="Rectangle 5"/>
          <p:cNvSpPr/>
          <p:nvPr/>
        </p:nvSpPr>
        <p:spPr>
          <a:xfrm>
            <a:off x="2123728" y="3713021"/>
            <a:ext cx="5760271" cy="1292662"/>
          </a:xfrm>
          <a:prstGeom prst="rect">
            <a:avLst/>
          </a:prstGeom>
        </p:spPr>
        <p:txBody>
          <a:bodyPr wrap="square">
            <a:spAutoFit/>
          </a:bodyPr>
          <a:lstStyle/>
          <a:p>
            <a:pPr marL="57150" lvl="1" indent="-57150" defTabSz="444500">
              <a:lnSpc>
                <a:spcPct val="90000"/>
              </a:lnSpc>
              <a:spcBef>
                <a:spcPct val="0"/>
              </a:spcBef>
              <a:spcAft>
                <a:spcPct val="15000"/>
              </a:spcAft>
              <a:buChar char="••"/>
            </a:pPr>
            <a:r>
              <a:rPr lang="en-GB" sz="2000" dirty="0"/>
              <a:t>naming things that match - what goes with the spade?</a:t>
            </a:r>
          </a:p>
          <a:p>
            <a:pPr marL="57150" lvl="1" indent="-57150" defTabSz="444500">
              <a:lnSpc>
                <a:spcPct val="90000"/>
              </a:lnSpc>
              <a:spcBef>
                <a:spcPct val="0"/>
              </a:spcBef>
              <a:spcAft>
                <a:spcPct val="15000"/>
              </a:spcAft>
              <a:buChar char="••"/>
            </a:pPr>
            <a:r>
              <a:rPr lang="en-GB" sz="2000" dirty="0"/>
              <a:t>sorting and categorising - what else is a fruit?</a:t>
            </a:r>
          </a:p>
          <a:p>
            <a:pPr marL="57150" lvl="1" indent="-57150" defTabSz="444500">
              <a:lnSpc>
                <a:spcPct val="90000"/>
              </a:lnSpc>
              <a:spcBef>
                <a:spcPct val="0"/>
              </a:spcBef>
              <a:spcAft>
                <a:spcPct val="15000"/>
              </a:spcAft>
              <a:buChar char="••"/>
            </a:pPr>
            <a:r>
              <a:rPr lang="en-GB" sz="2000" dirty="0"/>
              <a:t>linguistic concepts - find a </a:t>
            </a:r>
            <a:r>
              <a:rPr lang="en-GB" sz="2000" b="1" dirty="0"/>
              <a:t>blue</a:t>
            </a:r>
            <a:r>
              <a:rPr lang="en-GB" sz="2000" dirty="0"/>
              <a:t> ball, find a</a:t>
            </a:r>
            <a:r>
              <a:rPr lang="en-GB" sz="2000" b="1" dirty="0"/>
              <a:t> small </a:t>
            </a:r>
            <a:r>
              <a:rPr lang="en-GB" sz="2000" dirty="0"/>
              <a:t>hat</a:t>
            </a:r>
          </a:p>
        </p:txBody>
      </p:sp>
      <p:grpSp>
        <p:nvGrpSpPr>
          <p:cNvPr id="21" name="Group 20"/>
          <p:cNvGrpSpPr/>
          <p:nvPr/>
        </p:nvGrpSpPr>
        <p:grpSpPr>
          <a:xfrm>
            <a:off x="4624620" y="1096224"/>
            <a:ext cx="3462432" cy="1522743"/>
            <a:chOff x="2358972" y="1569065"/>
            <a:chExt cx="2058583" cy="823433"/>
          </a:xfrm>
        </p:grpSpPr>
        <p:sp>
          <p:nvSpPr>
            <p:cNvPr id="22" name="Chevron 21"/>
            <p:cNvSpPr/>
            <p:nvPr/>
          </p:nvSpPr>
          <p:spPr>
            <a:xfrm>
              <a:off x="2358972" y="1569065"/>
              <a:ext cx="2058583" cy="823433"/>
            </a:xfrm>
            <a:prstGeom prst="chevron">
              <a:avLst/>
            </a:prstGeom>
            <a:solidFill>
              <a:srgbClr val="57FF57">
                <a:alpha val="90000"/>
              </a:srgbClr>
            </a:solidFill>
          </p:spPr>
          <p:style>
            <a:lnRef idx="1">
              <a:schemeClr val="accent5">
                <a:tint val="40000"/>
                <a:alpha val="90000"/>
                <a:hueOff val="-3068709"/>
                <a:satOff val="13787"/>
                <a:lumOff val="948"/>
                <a:alphaOff val="0"/>
              </a:schemeClr>
            </a:lnRef>
            <a:fillRef idx="1">
              <a:scrgbClr r="0" g="0" b="0"/>
            </a:fillRef>
            <a:effectRef idx="0">
              <a:schemeClr val="accent5">
                <a:tint val="40000"/>
                <a:alpha val="90000"/>
                <a:hueOff val="-3068709"/>
                <a:satOff val="13787"/>
                <a:lumOff val="948"/>
                <a:alphaOff val="0"/>
              </a:schemeClr>
            </a:effectRef>
            <a:fontRef idx="minor">
              <a:schemeClr val="dk1">
                <a:hueOff val="0"/>
                <a:satOff val="0"/>
                <a:lumOff val="0"/>
                <a:alphaOff val="0"/>
              </a:schemeClr>
            </a:fontRef>
          </p:style>
        </p:sp>
        <p:sp>
          <p:nvSpPr>
            <p:cNvPr id="23" name="Chevron 4"/>
            <p:cNvSpPr/>
            <p:nvPr/>
          </p:nvSpPr>
          <p:spPr>
            <a:xfrm>
              <a:off x="2770689" y="1569065"/>
              <a:ext cx="1235150" cy="8234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6350" rIns="0" bIns="6350" numCol="1" spcCol="1270" anchor="ctr" anchorCtr="0">
              <a:noAutofit/>
            </a:bodyPr>
            <a:lstStyle/>
            <a:p>
              <a:pPr lvl="0" algn="ctr" defTabSz="444500">
                <a:lnSpc>
                  <a:spcPct val="90000"/>
                </a:lnSpc>
                <a:spcBef>
                  <a:spcPct val="0"/>
                </a:spcBef>
                <a:spcAft>
                  <a:spcPct val="35000"/>
                </a:spcAft>
              </a:pPr>
              <a:r>
                <a:rPr lang="en-GB" b="0" kern="1200" dirty="0"/>
                <a:t>Selective analysis of perception - </a:t>
              </a:r>
              <a:r>
                <a:rPr lang="en-GB" b="1" kern="1200" dirty="0"/>
                <a:t>part </a:t>
              </a:r>
              <a:r>
                <a:rPr lang="en-GB" b="0" kern="1200" dirty="0"/>
                <a:t>of the object</a:t>
              </a:r>
              <a:endParaRPr lang="en-GB" b="1" kern="1200" dirty="0"/>
            </a:p>
          </p:txBody>
        </p:sp>
      </p:grpSp>
    </p:spTree>
    <p:extLst>
      <p:ext uri="{BB962C8B-B14F-4D97-AF65-F5344CB8AC3E}">
        <p14:creationId xmlns:p14="http://schemas.microsoft.com/office/powerpoint/2010/main" val="5411431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122488" y="1857596"/>
            <a:ext cx="6769263" cy="369332"/>
          </a:xfrm>
          <a:prstGeom prst="rect">
            <a:avLst/>
          </a:prstGeom>
          <a:noFill/>
        </p:spPr>
        <p:txBody>
          <a:bodyPr wrap="square" rtlCol="0">
            <a:spAutoFit/>
          </a:bodyPr>
          <a:lstStyle/>
          <a:p>
            <a:pPr marL="285750" indent="-285750">
              <a:buFont typeface="Arial" pitchFamily="34" charset="0"/>
              <a:buChar char="•"/>
            </a:pPr>
            <a:endParaRPr lang="en-GB" b="1" dirty="0" smtClean="0">
              <a:solidFill>
                <a:srgbClr val="000000"/>
              </a:solidFill>
              <a:cs typeface="Arial"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0" name="Group 9"/>
          <p:cNvGrpSpPr/>
          <p:nvPr/>
        </p:nvGrpSpPr>
        <p:grpSpPr>
          <a:xfrm>
            <a:off x="954083" y="548680"/>
            <a:ext cx="3244535" cy="1573263"/>
            <a:chOff x="3505" y="3258672"/>
            <a:chExt cx="2480220" cy="992088"/>
          </a:xfrm>
          <a:scene3d>
            <a:camera prst="orthographicFront"/>
            <a:lightRig rig="flat" dir="t"/>
          </a:scene3d>
        </p:grpSpPr>
        <p:sp>
          <p:nvSpPr>
            <p:cNvPr id="11" name="Chevron 10"/>
            <p:cNvSpPr/>
            <p:nvPr/>
          </p:nvSpPr>
          <p:spPr>
            <a:xfrm>
              <a:off x="3505" y="3258672"/>
              <a:ext cx="2480220" cy="992088"/>
            </a:xfrm>
            <a:prstGeom prst="chevron">
              <a:avLst/>
            </a:prstGeom>
            <a:solidFill>
              <a:srgbClr val="57D3FF"/>
            </a:solidFill>
            <a:sp3d prstMaterial="dkEdge">
              <a:bevelT w="8200" h="38100"/>
            </a:sp3d>
          </p:spPr>
          <p:style>
            <a:lnRef idx="0">
              <a:schemeClr val="lt1">
                <a:hueOff val="0"/>
                <a:satOff val="0"/>
                <a:lumOff val="0"/>
                <a:alphaOff val="0"/>
              </a:schemeClr>
            </a:lnRef>
            <a:fillRef idx="2">
              <a:schemeClr val="accent5">
                <a:hueOff val="-6622584"/>
                <a:satOff val="26541"/>
                <a:lumOff val="5752"/>
                <a:alphaOff val="0"/>
              </a:schemeClr>
            </a:fillRef>
            <a:effectRef idx="1">
              <a:schemeClr val="accent5">
                <a:hueOff val="-6622584"/>
                <a:satOff val="26541"/>
                <a:lumOff val="5752"/>
                <a:alphaOff val="0"/>
              </a:schemeClr>
            </a:effectRef>
            <a:fontRef idx="minor">
              <a:schemeClr val="dk1"/>
            </a:fontRef>
          </p:style>
        </p:sp>
        <p:sp>
          <p:nvSpPr>
            <p:cNvPr id="12" name="Chevron 4"/>
            <p:cNvSpPr/>
            <p:nvPr/>
          </p:nvSpPr>
          <p:spPr>
            <a:xfrm>
              <a:off x="499549" y="3258672"/>
              <a:ext cx="1488132" cy="99208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en-GB" sz="3600" kern="1200" dirty="0"/>
                <a:t>Level III</a:t>
              </a:r>
            </a:p>
          </p:txBody>
        </p:sp>
      </p:grpSp>
      <p:grpSp>
        <p:nvGrpSpPr>
          <p:cNvPr id="13" name="Group 12"/>
          <p:cNvGrpSpPr/>
          <p:nvPr/>
        </p:nvGrpSpPr>
        <p:grpSpPr>
          <a:xfrm>
            <a:off x="4083444" y="585447"/>
            <a:ext cx="3456189" cy="1499731"/>
            <a:chOff x="2389219" y="3352494"/>
            <a:chExt cx="2058583" cy="823433"/>
          </a:xfrm>
        </p:grpSpPr>
        <p:sp>
          <p:nvSpPr>
            <p:cNvPr id="14" name="Chevron 13"/>
            <p:cNvSpPr/>
            <p:nvPr/>
          </p:nvSpPr>
          <p:spPr>
            <a:xfrm>
              <a:off x="2389219" y="3352494"/>
              <a:ext cx="2058583" cy="823433"/>
            </a:xfrm>
            <a:prstGeom prst="chevron">
              <a:avLst/>
            </a:prstGeom>
            <a:solidFill>
              <a:srgbClr val="57D3FF">
                <a:alpha val="90000"/>
              </a:srgbClr>
            </a:solidFill>
            <a:ln w="9525" cap="flat" cmpd="sng" algn="ctr">
              <a:solidFill>
                <a:srgbClr val="4BACC6">
                  <a:tint val="40000"/>
                  <a:alpha val="90000"/>
                  <a:hueOff val="-6137418"/>
                  <a:satOff val="27573"/>
                  <a:lumOff val="1895"/>
                  <a:alphaOff val="0"/>
                  <a:shade val="95000"/>
                  <a:satMod val="105000"/>
                </a:srgbClr>
              </a:solidFill>
              <a:prstDash val="solid"/>
            </a:ln>
            <a:effectLst/>
          </p:spPr>
        </p:sp>
        <p:sp>
          <p:nvSpPr>
            <p:cNvPr id="15" name="Chevron 4"/>
            <p:cNvSpPr/>
            <p:nvPr/>
          </p:nvSpPr>
          <p:spPr>
            <a:xfrm>
              <a:off x="2860888" y="3352494"/>
              <a:ext cx="1235150" cy="823433"/>
            </a:xfrm>
            <a:prstGeom prst="rect">
              <a:avLst/>
            </a:prstGeom>
            <a:noFill/>
            <a:ln>
              <a:noFill/>
            </a:ln>
            <a:effectLst/>
          </p:spPr>
          <p:txBody>
            <a:bodyPr spcFirstLastPara="0" vert="horz" wrap="square" lIns="12700" tIns="6350" rIns="0" bIns="6350" numCol="1" spcCol="1270" anchor="ctr" anchorCtr="0">
              <a:noAutofit/>
            </a:bodyPr>
            <a:lstStyle/>
            <a:p>
              <a:pPr marL="0" marR="0" lvl="0" indent="0" algn="ctr" defTabSz="444500" eaLnBrk="1" fontAlgn="auto" latinLnBrk="0" hangingPunct="1">
                <a:lnSpc>
                  <a:spcPct val="90000"/>
                </a:lnSpc>
                <a:spcBef>
                  <a:spcPct val="0"/>
                </a:spcBef>
                <a:spcAft>
                  <a:spcPct val="35000"/>
                </a:spcAft>
                <a:buClrTx/>
                <a:buSzTx/>
                <a:buFontTx/>
                <a:buNone/>
                <a:tabLst/>
                <a:defRPr/>
              </a:pPr>
              <a:r>
                <a:rPr kumimoji="0" lang="en-GB" b="0" i="0" u="none" strike="noStrike" kern="1200" cap="none" spc="0" normalizeH="0" baseline="0" noProof="0" dirty="0">
                  <a:ln>
                    <a:noFill/>
                  </a:ln>
                  <a:solidFill>
                    <a:sysClr val="windowText" lastClr="000000">
                      <a:hueOff val="0"/>
                      <a:satOff val="0"/>
                      <a:lumOff val="0"/>
                      <a:alphaOff val="0"/>
                    </a:sysClr>
                  </a:solidFill>
                  <a:effectLst/>
                  <a:uLnTx/>
                  <a:uFillTx/>
                  <a:latin typeface="Calibri"/>
                  <a:ea typeface="+mn-ea"/>
                  <a:cs typeface="+mn-cs"/>
                </a:rPr>
                <a:t>Re-ordering perception - object in its context</a:t>
              </a:r>
            </a:p>
          </p:txBody>
        </p:sp>
      </p:grpSp>
      <p:grpSp>
        <p:nvGrpSpPr>
          <p:cNvPr id="16" name="Group 15"/>
          <p:cNvGrpSpPr/>
          <p:nvPr/>
        </p:nvGrpSpPr>
        <p:grpSpPr>
          <a:xfrm>
            <a:off x="251520" y="2219672"/>
            <a:ext cx="8223074" cy="4322909"/>
            <a:chOff x="3999863" y="2864927"/>
            <a:chExt cx="6099355" cy="2021516"/>
          </a:xfrm>
        </p:grpSpPr>
        <p:sp>
          <p:nvSpPr>
            <p:cNvPr id="17" name="Chevron 16"/>
            <p:cNvSpPr/>
            <p:nvPr/>
          </p:nvSpPr>
          <p:spPr>
            <a:xfrm>
              <a:off x="3999863" y="2864927"/>
              <a:ext cx="6099355" cy="2021516"/>
            </a:xfrm>
            <a:prstGeom prst="chevron">
              <a:avLst/>
            </a:prstGeom>
            <a:solidFill>
              <a:srgbClr val="57D3FF">
                <a:alpha val="89804"/>
              </a:srgbClr>
            </a:solidFill>
          </p:spPr>
          <p:style>
            <a:lnRef idx="1">
              <a:schemeClr val="accent5">
                <a:tint val="40000"/>
                <a:alpha val="90000"/>
                <a:hueOff val="-7671773"/>
                <a:satOff val="34466"/>
                <a:lumOff val="2369"/>
                <a:alphaOff val="0"/>
              </a:schemeClr>
            </a:lnRef>
            <a:fillRef idx="1">
              <a:schemeClr val="accent5">
                <a:tint val="40000"/>
                <a:alpha val="90000"/>
                <a:hueOff val="-7671773"/>
                <a:satOff val="34466"/>
                <a:lumOff val="2369"/>
                <a:alphaOff val="0"/>
              </a:schemeClr>
            </a:fillRef>
            <a:effectRef idx="0">
              <a:schemeClr val="accent5">
                <a:tint val="40000"/>
                <a:alpha val="90000"/>
                <a:hueOff val="-7671773"/>
                <a:satOff val="34466"/>
                <a:lumOff val="2369"/>
                <a:alphaOff val="0"/>
              </a:schemeClr>
            </a:effectRef>
            <a:fontRef idx="minor">
              <a:schemeClr val="dk1">
                <a:hueOff val="0"/>
                <a:satOff val="0"/>
                <a:lumOff val="0"/>
                <a:alphaOff val="0"/>
              </a:schemeClr>
            </a:fontRef>
          </p:style>
        </p:sp>
        <p:sp>
          <p:nvSpPr>
            <p:cNvPr id="19" name="Chevron 4"/>
            <p:cNvSpPr/>
            <p:nvPr/>
          </p:nvSpPr>
          <p:spPr>
            <a:xfrm>
              <a:off x="4718222" y="4413001"/>
              <a:ext cx="4098520" cy="4714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6350" rIns="0" bIns="6350" numCol="1" spcCol="1270" anchor="t" anchorCtr="0">
              <a:noAutofit/>
            </a:bodyPr>
            <a:lstStyle/>
            <a:p>
              <a:pPr marL="57150" lvl="1" indent="-57150" algn="l" defTabSz="444500">
                <a:lnSpc>
                  <a:spcPct val="90000"/>
                </a:lnSpc>
                <a:spcBef>
                  <a:spcPct val="0"/>
                </a:spcBef>
                <a:spcAft>
                  <a:spcPct val="15000"/>
                </a:spcAft>
                <a:buChar char="••"/>
              </a:pPr>
              <a:r>
                <a:rPr lang="en-GB" sz="2000" kern="1200" dirty="0" smtClean="0"/>
                <a:t>summarise the story in a sentence - what have you done?</a:t>
              </a:r>
            </a:p>
            <a:p>
              <a:pPr marL="57150" lvl="1" indent="-57150" algn="l" defTabSz="444500">
                <a:lnSpc>
                  <a:spcPct val="90000"/>
                </a:lnSpc>
                <a:spcBef>
                  <a:spcPct val="0"/>
                </a:spcBef>
                <a:spcAft>
                  <a:spcPct val="15000"/>
                </a:spcAft>
                <a:buChar char="••"/>
              </a:pPr>
              <a:r>
                <a:rPr lang="en-GB" sz="2000" kern="1200" dirty="0" smtClean="0"/>
                <a:t>predict - what might happen next?</a:t>
              </a:r>
            </a:p>
            <a:p>
              <a:pPr marL="57150" lvl="1" indent="-57150" algn="l" defTabSz="355600">
                <a:lnSpc>
                  <a:spcPct val="90000"/>
                </a:lnSpc>
                <a:spcBef>
                  <a:spcPct val="0"/>
                </a:spcBef>
                <a:spcAft>
                  <a:spcPct val="15000"/>
                </a:spcAft>
                <a:buChar char="••"/>
              </a:pPr>
              <a:endParaRPr lang="en-GB" sz="800" kern="1200" dirty="0"/>
            </a:p>
          </p:txBody>
        </p:sp>
      </p:grpSp>
      <p:sp>
        <p:nvSpPr>
          <p:cNvPr id="3" name="Rectangle 2"/>
          <p:cNvSpPr/>
          <p:nvPr/>
        </p:nvSpPr>
        <p:spPr>
          <a:xfrm>
            <a:off x="1346672" y="2259479"/>
            <a:ext cx="5444234" cy="1246495"/>
          </a:xfrm>
          <a:prstGeom prst="rect">
            <a:avLst/>
          </a:prstGeom>
        </p:spPr>
        <p:txBody>
          <a:bodyPr wrap="square">
            <a:spAutoFit/>
          </a:bodyPr>
          <a:lstStyle/>
          <a:p>
            <a:pPr marL="57150" lvl="1" indent="-57150" defTabSz="444500">
              <a:lnSpc>
                <a:spcPct val="90000"/>
              </a:lnSpc>
              <a:spcBef>
                <a:spcPct val="0"/>
              </a:spcBef>
              <a:spcAft>
                <a:spcPct val="15000"/>
              </a:spcAft>
              <a:buChar char="••"/>
            </a:pPr>
            <a:r>
              <a:rPr lang="en-GB" sz="2000" dirty="0"/>
              <a:t>follows a set of directions - put the dog in the box, put the lid on and give it to me</a:t>
            </a:r>
          </a:p>
          <a:p>
            <a:pPr marL="57150" lvl="1" indent="-57150" defTabSz="444500">
              <a:lnSpc>
                <a:spcPct val="90000"/>
              </a:lnSpc>
              <a:spcBef>
                <a:spcPct val="0"/>
              </a:spcBef>
              <a:spcAft>
                <a:spcPct val="15000"/>
              </a:spcAft>
              <a:buChar char="••"/>
            </a:pPr>
            <a:r>
              <a:rPr lang="en-GB" sz="2000" dirty="0"/>
              <a:t>gives an example  with a condition - show me a animal that is </a:t>
            </a:r>
            <a:r>
              <a:rPr lang="en-GB" sz="2000" i="1" dirty="0"/>
              <a:t>not </a:t>
            </a:r>
            <a:r>
              <a:rPr lang="en-GB" sz="2000" dirty="0" smtClean="0"/>
              <a:t>black</a:t>
            </a:r>
            <a:endParaRPr lang="en-GB" sz="2000" dirty="0"/>
          </a:p>
        </p:txBody>
      </p:sp>
      <p:sp>
        <p:nvSpPr>
          <p:cNvPr id="5" name="Rectangle 4"/>
          <p:cNvSpPr/>
          <p:nvPr/>
        </p:nvSpPr>
        <p:spPr>
          <a:xfrm>
            <a:off x="2294962" y="3401614"/>
            <a:ext cx="5959808" cy="1292662"/>
          </a:xfrm>
          <a:prstGeom prst="rect">
            <a:avLst/>
          </a:prstGeom>
        </p:spPr>
        <p:txBody>
          <a:bodyPr wrap="square">
            <a:spAutoFit/>
          </a:bodyPr>
          <a:lstStyle/>
          <a:p>
            <a:pPr marL="57150" lvl="1" indent="-57150" defTabSz="444500">
              <a:lnSpc>
                <a:spcPct val="90000"/>
              </a:lnSpc>
              <a:spcBef>
                <a:spcPct val="0"/>
              </a:spcBef>
              <a:spcAft>
                <a:spcPct val="15000"/>
              </a:spcAft>
              <a:buChar char="••"/>
            </a:pPr>
            <a:r>
              <a:rPr lang="en-GB" sz="2000" dirty="0"/>
              <a:t>identifies similarities - how are these the same?</a:t>
            </a:r>
          </a:p>
          <a:p>
            <a:pPr marL="57150" lvl="1" indent="-57150" defTabSz="444500">
              <a:lnSpc>
                <a:spcPct val="90000"/>
              </a:lnSpc>
              <a:spcBef>
                <a:spcPct val="0"/>
              </a:spcBef>
              <a:spcAft>
                <a:spcPct val="15000"/>
              </a:spcAft>
              <a:buChar char="••"/>
            </a:pPr>
            <a:r>
              <a:rPr lang="en-GB" sz="2000" dirty="0"/>
              <a:t>can arrange pictures in a sequence</a:t>
            </a:r>
          </a:p>
          <a:p>
            <a:pPr marL="57150" lvl="1" indent="-57150" defTabSz="444500">
              <a:lnSpc>
                <a:spcPct val="90000"/>
              </a:lnSpc>
              <a:spcBef>
                <a:spcPct val="0"/>
              </a:spcBef>
              <a:spcAft>
                <a:spcPct val="15000"/>
              </a:spcAft>
              <a:buChar char="••"/>
            </a:pPr>
            <a:r>
              <a:rPr lang="en-GB" sz="2000" dirty="0"/>
              <a:t>tells a story / describes an event - what did you do  today  in games?</a:t>
            </a:r>
          </a:p>
        </p:txBody>
      </p:sp>
      <p:sp>
        <p:nvSpPr>
          <p:cNvPr id="6" name="Rectangle 5"/>
          <p:cNvSpPr/>
          <p:nvPr/>
        </p:nvSpPr>
        <p:spPr>
          <a:xfrm>
            <a:off x="2262842" y="4560653"/>
            <a:ext cx="5973291" cy="969496"/>
          </a:xfrm>
          <a:prstGeom prst="rect">
            <a:avLst/>
          </a:prstGeom>
        </p:spPr>
        <p:txBody>
          <a:bodyPr wrap="square">
            <a:spAutoFit/>
          </a:bodyPr>
          <a:lstStyle/>
          <a:p>
            <a:pPr marL="57150" lvl="1" indent="-57150" defTabSz="444500">
              <a:lnSpc>
                <a:spcPct val="90000"/>
              </a:lnSpc>
              <a:spcBef>
                <a:spcPct val="0"/>
              </a:spcBef>
              <a:spcAft>
                <a:spcPct val="15000"/>
              </a:spcAft>
              <a:buFontTx/>
              <a:buChar char="••"/>
            </a:pPr>
            <a:r>
              <a:rPr lang="en-GB" sz="2000" dirty="0">
                <a:solidFill>
                  <a:prstClr val="black">
                    <a:hueOff val="0"/>
                    <a:satOff val="0"/>
                    <a:lumOff val="0"/>
                    <a:alphaOff val="0"/>
                  </a:prstClr>
                </a:solidFill>
              </a:rPr>
              <a:t>show theory of mind - what might Mum say? </a:t>
            </a:r>
            <a:r>
              <a:rPr lang="en-GB" sz="2000" dirty="0" smtClean="0">
                <a:solidFill>
                  <a:prstClr val="black">
                    <a:hueOff val="0"/>
                    <a:satOff val="0"/>
                    <a:lumOff val="0"/>
                    <a:alphaOff val="0"/>
                  </a:prstClr>
                </a:solidFill>
              </a:rPr>
              <a:t>what </a:t>
            </a:r>
            <a:r>
              <a:rPr lang="en-GB" sz="2000" dirty="0">
                <a:solidFill>
                  <a:prstClr val="black">
                    <a:hueOff val="0"/>
                    <a:satOff val="0"/>
                    <a:lumOff val="0"/>
                    <a:alphaOff val="0"/>
                  </a:prstClr>
                </a:solidFill>
              </a:rPr>
              <a:t>might Mum feel?</a:t>
            </a:r>
          </a:p>
          <a:p>
            <a:pPr marL="57150" lvl="1" indent="-57150" defTabSz="444500">
              <a:lnSpc>
                <a:spcPct val="90000"/>
              </a:lnSpc>
              <a:spcBef>
                <a:spcPct val="0"/>
              </a:spcBef>
              <a:spcAft>
                <a:spcPct val="15000"/>
              </a:spcAft>
              <a:buFontTx/>
              <a:buChar char="••"/>
            </a:pPr>
            <a:r>
              <a:rPr lang="en-GB" sz="2000" dirty="0">
                <a:solidFill>
                  <a:prstClr val="black">
                    <a:hueOff val="0"/>
                    <a:satOff val="0"/>
                    <a:lumOff val="0"/>
                    <a:alphaOff val="0"/>
                  </a:prstClr>
                </a:solidFill>
              </a:rPr>
              <a:t>give a definition - what is a mouse?</a:t>
            </a:r>
          </a:p>
        </p:txBody>
      </p:sp>
    </p:spTree>
    <p:extLst>
      <p:ext uri="{BB962C8B-B14F-4D97-AF65-F5344CB8AC3E}">
        <p14:creationId xmlns:p14="http://schemas.microsoft.com/office/powerpoint/2010/main" val="1346181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122488" y="1857596"/>
            <a:ext cx="6769263" cy="369332"/>
          </a:xfrm>
          <a:prstGeom prst="rect">
            <a:avLst/>
          </a:prstGeom>
          <a:noFill/>
        </p:spPr>
        <p:txBody>
          <a:bodyPr wrap="square" rtlCol="0">
            <a:spAutoFit/>
          </a:bodyPr>
          <a:lstStyle/>
          <a:p>
            <a:pPr marL="285750" indent="-285750">
              <a:buFont typeface="Arial" pitchFamily="34" charset="0"/>
              <a:buChar char="•"/>
            </a:pPr>
            <a:endParaRPr lang="en-GB" b="1" dirty="0" smtClean="0">
              <a:solidFill>
                <a:srgbClr val="000000"/>
              </a:solidFill>
              <a:cs typeface="Arial"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9" name="Group 8"/>
          <p:cNvGrpSpPr/>
          <p:nvPr/>
        </p:nvGrpSpPr>
        <p:grpSpPr>
          <a:xfrm>
            <a:off x="971600" y="617200"/>
            <a:ext cx="2840260" cy="1474323"/>
            <a:chOff x="3505" y="5143679"/>
            <a:chExt cx="2480220" cy="992088"/>
          </a:xfrm>
          <a:scene3d>
            <a:camera prst="orthographicFront"/>
            <a:lightRig rig="flat" dir="t"/>
          </a:scene3d>
        </p:grpSpPr>
        <p:sp>
          <p:nvSpPr>
            <p:cNvPr id="10" name="Chevron 9"/>
            <p:cNvSpPr/>
            <p:nvPr/>
          </p:nvSpPr>
          <p:spPr>
            <a:xfrm>
              <a:off x="3505" y="5143679"/>
              <a:ext cx="2480220" cy="992088"/>
            </a:xfrm>
            <a:prstGeom prst="chevron">
              <a:avLst/>
            </a:prstGeom>
            <a:solidFill>
              <a:srgbClr val="F78F65"/>
            </a:solidFill>
            <a:sp3d prstMaterial="dkEdge">
              <a:bevelT w="8200" h="38100"/>
            </a:sp3d>
          </p:spPr>
          <p:style>
            <a:lnRef idx="0">
              <a:schemeClr val="lt1">
                <a:hueOff val="0"/>
                <a:satOff val="0"/>
                <a:lumOff val="0"/>
                <a:alphaOff val="0"/>
              </a:schemeClr>
            </a:lnRef>
            <a:fillRef idx="2">
              <a:schemeClr val="accent5">
                <a:hueOff val="-9933876"/>
                <a:satOff val="39811"/>
                <a:lumOff val="8628"/>
                <a:alphaOff val="0"/>
              </a:schemeClr>
            </a:fillRef>
            <a:effectRef idx="1">
              <a:schemeClr val="accent5">
                <a:hueOff val="-9933876"/>
                <a:satOff val="39811"/>
                <a:lumOff val="8628"/>
                <a:alphaOff val="0"/>
              </a:schemeClr>
            </a:effectRef>
            <a:fontRef idx="minor">
              <a:schemeClr val="dk1"/>
            </a:fontRef>
          </p:style>
        </p:sp>
        <p:sp>
          <p:nvSpPr>
            <p:cNvPr id="11" name="Chevron 4"/>
            <p:cNvSpPr/>
            <p:nvPr/>
          </p:nvSpPr>
          <p:spPr>
            <a:xfrm>
              <a:off x="499549" y="5143679"/>
              <a:ext cx="1488132" cy="99208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en-GB" sz="3600" kern="1200" dirty="0"/>
                <a:t>Level IV</a:t>
              </a:r>
            </a:p>
          </p:txBody>
        </p:sp>
      </p:grpSp>
      <p:grpSp>
        <p:nvGrpSpPr>
          <p:cNvPr id="12" name="Group 11"/>
          <p:cNvGrpSpPr/>
          <p:nvPr/>
        </p:nvGrpSpPr>
        <p:grpSpPr>
          <a:xfrm>
            <a:off x="3811860" y="548680"/>
            <a:ext cx="3599646" cy="1542846"/>
            <a:chOff x="2389106" y="5218480"/>
            <a:chExt cx="2058583" cy="861704"/>
          </a:xfrm>
        </p:grpSpPr>
        <p:sp>
          <p:nvSpPr>
            <p:cNvPr id="13" name="Chevron 12"/>
            <p:cNvSpPr/>
            <p:nvPr/>
          </p:nvSpPr>
          <p:spPr>
            <a:xfrm>
              <a:off x="2389106" y="5256751"/>
              <a:ext cx="2058583" cy="823433"/>
            </a:xfrm>
            <a:prstGeom prst="chevron">
              <a:avLst/>
            </a:prstGeom>
            <a:solidFill>
              <a:srgbClr val="F78F65">
                <a:alpha val="90000"/>
              </a:srgbClr>
            </a:solidFill>
          </p:spPr>
          <p:style>
            <a:lnRef idx="1">
              <a:schemeClr val="accent5">
                <a:tint val="40000"/>
                <a:alpha val="90000"/>
                <a:hueOff val="-9206127"/>
                <a:satOff val="41360"/>
                <a:lumOff val="2843"/>
                <a:alphaOff val="0"/>
              </a:schemeClr>
            </a:lnRef>
            <a:fillRef idx="1">
              <a:schemeClr val="accent5">
                <a:tint val="40000"/>
                <a:alpha val="90000"/>
                <a:hueOff val="-9206127"/>
                <a:satOff val="41360"/>
                <a:lumOff val="2843"/>
                <a:alphaOff val="0"/>
              </a:schemeClr>
            </a:fillRef>
            <a:effectRef idx="0">
              <a:schemeClr val="accent5">
                <a:tint val="40000"/>
                <a:alpha val="90000"/>
                <a:hueOff val="-9206127"/>
                <a:satOff val="41360"/>
                <a:lumOff val="2843"/>
                <a:alphaOff val="0"/>
              </a:schemeClr>
            </a:effectRef>
            <a:fontRef idx="minor">
              <a:schemeClr val="dk1">
                <a:hueOff val="0"/>
                <a:satOff val="0"/>
                <a:lumOff val="0"/>
                <a:alphaOff val="0"/>
              </a:schemeClr>
            </a:fontRef>
          </p:style>
        </p:sp>
        <p:sp>
          <p:nvSpPr>
            <p:cNvPr id="14" name="Chevron 4"/>
            <p:cNvSpPr/>
            <p:nvPr/>
          </p:nvSpPr>
          <p:spPr>
            <a:xfrm>
              <a:off x="2779332" y="5218480"/>
              <a:ext cx="1304310" cy="8234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6350" rIns="0" bIns="6350" numCol="1" spcCol="1270" anchor="ctr" anchorCtr="0">
              <a:noAutofit/>
            </a:bodyPr>
            <a:lstStyle/>
            <a:p>
              <a:pPr lvl="0" algn="ctr" defTabSz="444500">
                <a:lnSpc>
                  <a:spcPct val="90000"/>
                </a:lnSpc>
                <a:spcBef>
                  <a:spcPct val="0"/>
                </a:spcBef>
                <a:spcAft>
                  <a:spcPct val="35000"/>
                </a:spcAft>
              </a:pPr>
              <a:r>
                <a:rPr lang="en-GB" kern="1200" dirty="0"/>
                <a:t>complex and abstract verbal problems - the relationships between objects, people, events and reasons</a:t>
              </a:r>
            </a:p>
          </p:txBody>
        </p:sp>
      </p:grpSp>
      <p:grpSp>
        <p:nvGrpSpPr>
          <p:cNvPr id="15" name="Group 14"/>
          <p:cNvGrpSpPr/>
          <p:nvPr/>
        </p:nvGrpSpPr>
        <p:grpSpPr>
          <a:xfrm>
            <a:off x="323528" y="2205106"/>
            <a:ext cx="8280192" cy="4248472"/>
            <a:chOff x="3931679" y="4783398"/>
            <a:chExt cx="6144010" cy="1712650"/>
          </a:xfrm>
        </p:grpSpPr>
        <p:sp>
          <p:nvSpPr>
            <p:cNvPr id="16" name="Chevron 15"/>
            <p:cNvSpPr/>
            <p:nvPr/>
          </p:nvSpPr>
          <p:spPr>
            <a:xfrm>
              <a:off x="3931679" y="4783398"/>
              <a:ext cx="6123214" cy="1712650"/>
            </a:xfrm>
            <a:prstGeom prst="chevron">
              <a:avLst/>
            </a:prstGeom>
            <a:solidFill>
              <a:srgbClr val="F78F65">
                <a:alpha val="89804"/>
              </a:srgbClr>
            </a:solidFill>
          </p:spPr>
          <p:style>
            <a:lnRef idx="1">
              <a:schemeClr val="accent5">
                <a:tint val="40000"/>
                <a:alpha val="90000"/>
                <a:hueOff val="-10740482"/>
                <a:satOff val="48253"/>
                <a:lumOff val="3317"/>
                <a:alphaOff val="0"/>
              </a:schemeClr>
            </a:lnRef>
            <a:fillRef idx="1">
              <a:schemeClr val="accent5">
                <a:tint val="40000"/>
                <a:alpha val="90000"/>
                <a:hueOff val="-10740482"/>
                <a:satOff val="48253"/>
                <a:lumOff val="3317"/>
                <a:alphaOff val="0"/>
              </a:schemeClr>
            </a:fillRef>
            <a:effectRef idx="0">
              <a:schemeClr val="accent5">
                <a:tint val="40000"/>
                <a:alpha val="90000"/>
                <a:hueOff val="-10740482"/>
                <a:satOff val="48253"/>
                <a:lumOff val="3317"/>
                <a:alphaOff val="0"/>
              </a:schemeClr>
            </a:effectRef>
            <a:fontRef idx="minor">
              <a:schemeClr val="dk1">
                <a:hueOff val="0"/>
                <a:satOff val="0"/>
                <a:lumOff val="0"/>
                <a:alphaOff val="0"/>
              </a:schemeClr>
            </a:fontRef>
          </p:style>
        </p:sp>
        <p:sp>
          <p:nvSpPr>
            <p:cNvPr id="17" name="Chevron 4"/>
            <p:cNvSpPr/>
            <p:nvPr/>
          </p:nvSpPr>
          <p:spPr>
            <a:xfrm>
              <a:off x="5631031" y="5585663"/>
              <a:ext cx="4444658" cy="32407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6350" rIns="0" bIns="6350" numCol="1" spcCol="1270" anchor="t" anchorCtr="0">
              <a:noAutofit/>
            </a:bodyPr>
            <a:lstStyle/>
            <a:p>
              <a:pPr marL="57150" lvl="1" indent="-57150" algn="l" defTabSz="444500">
                <a:lnSpc>
                  <a:spcPct val="90000"/>
                </a:lnSpc>
                <a:spcBef>
                  <a:spcPct val="0"/>
                </a:spcBef>
                <a:spcAft>
                  <a:spcPct val="15000"/>
                </a:spcAft>
                <a:buChar char="••"/>
              </a:pPr>
              <a:r>
                <a:rPr lang="en-GB" sz="2000" kern="1200" dirty="0" smtClean="0"/>
                <a:t>Make </a:t>
              </a:r>
              <a:r>
                <a:rPr lang="en-GB" sz="2000" kern="1200" dirty="0"/>
                <a:t>an inference from an observation - how can we tell that this book is old</a:t>
              </a:r>
              <a:r>
                <a:rPr lang="en-GB" sz="2000" kern="1200" dirty="0" smtClean="0"/>
                <a:t>?</a:t>
              </a:r>
              <a:endParaRPr lang="en-GB" sz="2000" kern="1200" dirty="0"/>
            </a:p>
          </p:txBody>
        </p:sp>
      </p:grpSp>
      <p:sp>
        <p:nvSpPr>
          <p:cNvPr id="3" name="Rectangle 2"/>
          <p:cNvSpPr/>
          <p:nvPr/>
        </p:nvSpPr>
        <p:spPr>
          <a:xfrm>
            <a:off x="2195736" y="3543933"/>
            <a:ext cx="5846451" cy="646331"/>
          </a:xfrm>
          <a:prstGeom prst="rect">
            <a:avLst/>
          </a:prstGeom>
        </p:spPr>
        <p:txBody>
          <a:bodyPr wrap="square">
            <a:spAutoFit/>
          </a:bodyPr>
          <a:lstStyle/>
          <a:p>
            <a:pPr marL="57150" lvl="1" indent="-57150" defTabSz="444500">
              <a:lnSpc>
                <a:spcPct val="90000"/>
              </a:lnSpc>
              <a:spcBef>
                <a:spcPct val="0"/>
              </a:spcBef>
              <a:spcAft>
                <a:spcPct val="15000"/>
              </a:spcAft>
              <a:buChar char="••"/>
            </a:pPr>
            <a:r>
              <a:rPr lang="en-GB" sz="2000" dirty="0"/>
              <a:t>solve a problem from another person's perspective - what could Mrs Smith do if she didn't have any paper?</a:t>
            </a:r>
          </a:p>
        </p:txBody>
      </p:sp>
      <p:sp>
        <p:nvSpPr>
          <p:cNvPr id="5" name="Rectangle 4"/>
          <p:cNvSpPr/>
          <p:nvPr/>
        </p:nvSpPr>
        <p:spPr>
          <a:xfrm>
            <a:off x="1380026" y="2205105"/>
            <a:ext cx="6216310" cy="692497"/>
          </a:xfrm>
          <a:prstGeom prst="rect">
            <a:avLst/>
          </a:prstGeom>
        </p:spPr>
        <p:txBody>
          <a:bodyPr wrap="square">
            <a:spAutoFit/>
          </a:bodyPr>
          <a:lstStyle/>
          <a:p>
            <a:pPr marL="57150" lvl="1" indent="-57150" defTabSz="444500">
              <a:lnSpc>
                <a:spcPct val="90000"/>
              </a:lnSpc>
              <a:spcBef>
                <a:spcPct val="0"/>
              </a:spcBef>
              <a:spcAft>
                <a:spcPct val="15000"/>
              </a:spcAft>
              <a:buChar char="••"/>
            </a:pPr>
            <a:r>
              <a:rPr lang="en-GB" sz="2000" dirty="0"/>
              <a:t>justify a problem - why will the boat float?</a:t>
            </a:r>
          </a:p>
          <a:p>
            <a:pPr marL="57150" lvl="1" indent="-57150" defTabSz="444500">
              <a:lnSpc>
                <a:spcPct val="90000"/>
              </a:lnSpc>
              <a:spcBef>
                <a:spcPct val="0"/>
              </a:spcBef>
              <a:spcAft>
                <a:spcPct val="15000"/>
              </a:spcAft>
              <a:buChar char="••"/>
            </a:pPr>
            <a:r>
              <a:rPr lang="en-GB" sz="2000" dirty="0"/>
              <a:t>identify the cause - what made the boy cry</a:t>
            </a:r>
            <a:r>
              <a:rPr lang="en-GB" sz="2000" dirty="0" smtClean="0"/>
              <a:t>?</a:t>
            </a:r>
            <a:endParaRPr lang="en-GB" sz="2000" dirty="0"/>
          </a:p>
        </p:txBody>
      </p:sp>
      <p:sp>
        <p:nvSpPr>
          <p:cNvPr id="6" name="Rectangle 5"/>
          <p:cNvSpPr/>
          <p:nvPr/>
        </p:nvSpPr>
        <p:spPr>
          <a:xfrm>
            <a:off x="1961870" y="2897602"/>
            <a:ext cx="5778482" cy="646331"/>
          </a:xfrm>
          <a:prstGeom prst="rect">
            <a:avLst/>
          </a:prstGeom>
        </p:spPr>
        <p:txBody>
          <a:bodyPr wrap="square">
            <a:spAutoFit/>
          </a:bodyPr>
          <a:lstStyle/>
          <a:p>
            <a:pPr marL="57150" lvl="1" indent="-57150" defTabSz="444500">
              <a:lnSpc>
                <a:spcPct val="90000"/>
              </a:lnSpc>
              <a:spcBef>
                <a:spcPct val="0"/>
              </a:spcBef>
              <a:spcAft>
                <a:spcPct val="15000"/>
              </a:spcAft>
              <a:buChar char="••"/>
            </a:pPr>
            <a:r>
              <a:rPr lang="en-GB" sz="2000" dirty="0"/>
              <a:t>solve a problem - what could you do if you didn't have </a:t>
            </a:r>
            <a:r>
              <a:rPr lang="en-GB" sz="2000" dirty="0" smtClean="0"/>
              <a:t>your </a:t>
            </a:r>
            <a:r>
              <a:rPr lang="en-GB" sz="2000" dirty="0"/>
              <a:t>lunch?</a:t>
            </a:r>
          </a:p>
        </p:txBody>
      </p:sp>
      <p:sp>
        <p:nvSpPr>
          <p:cNvPr id="7" name="Rectangle 6"/>
          <p:cNvSpPr/>
          <p:nvPr/>
        </p:nvSpPr>
        <p:spPr>
          <a:xfrm>
            <a:off x="2174213" y="4725144"/>
            <a:ext cx="5999268" cy="646331"/>
          </a:xfrm>
          <a:prstGeom prst="rect">
            <a:avLst/>
          </a:prstGeom>
        </p:spPr>
        <p:txBody>
          <a:bodyPr wrap="square">
            <a:spAutoFit/>
          </a:bodyPr>
          <a:lstStyle/>
          <a:p>
            <a:pPr marL="57150" lvl="1" indent="-57150" defTabSz="444500">
              <a:lnSpc>
                <a:spcPct val="90000"/>
              </a:lnSpc>
              <a:spcBef>
                <a:spcPct val="0"/>
              </a:spcBef>
              <a:spcAft>
                <a:spcPct val="15000"/>
              </a:spcAft>
              <a:buFontTx/>
              <a:buChar char="••"/>
            </a:pPr>
            <a:r>
              <a:rPr lang="en-GB" sz="2000" dirty="0">
                <a:solidFill>
                  <a:prstClr val="black">
                    <a:hueOff val="0"/>
                    <a:satOff val="0"/>
                    <a:lumOff val="0"/>
                    <a:alphaOff val="0"/>
                  </a:prstClr>
                </a:solidFill>
              </a:rPr>
              <a:t>explain why something cannot be done - why can't  penguins fly</a:t>
            </a:r>
            <a:r>
              <a:rPr lang="en-GB" sz="2000" dirty="0" smtClean="0">
                <a:solidFill>
                  <a:prstClr val="black">
                    <a:hueOff val="0"/>
                    <a:satOff val="0"/>
                    <a:lumOff val="0"/>
                    <a:alphaOff val="0"/>
                  </a:prstClr>
                </a:solidFill>
              </a:rPr>
              <a:t>?</a:t>
            </a:r>
            <a:endParaRPr lang="en-GB" sz="2000" dirty="0">
              <a:solidFill>
                <a:prstClr val="black">
                  <a:hueOff val="0"/>
                  <a:satOff val="0"/>
                  <a:lumOff val="0"/>
                  <a:alphaOff val="0"/>
                </a:prstClr>
              </a:solidFill>
            </a:endParaRPr>
          </a:p>
        </p:txBody>
      </p:sp>
      <p:sp>
        <p:nvSpPr>
          <p:cNvPr id="19" name="Rectangle 18"/>
          <p:cNvSpPr/>
          <p:nvPr/>
        </p:nvSpPr>
        <p:spPr>
          <a:xfrm>
            <a:off x="1751557" y="5301208"/>
            <a:ext cx="5587399" cy="646331"/>
          </a:xfrm>
          <a:prstGeom prst="rect">
            <a:avLst/>
          </a:prstGeom>
        </p:spPr>
        <p:txBody>
          <a:bodyPr wrap="square">
            <a:spAutoFit/>
          </a:bodyPr>
          <a:lstStyle/>
          <a:p>
            <a:pPr marL="57150" lvl="1" indent="-57150" defTabSz="444500">
              <a:lnSpc>
                <a:spcPct val="90000"/>
              </a:lnSpc>
              <a:spcBef>
                <a:spcPct val="0"/>
              </a:spcBef>
              <a:spcAft>
                <a:spcPct val="15000"/>
              </a:spcAft>
              <a:buFontTx/>
              <a:buChar char="••"/>
            </a:pPr>
            <a:r>
              <a:rPr lang="en-GB" sz="2000" dirty="0">
                <a:solidFill>
                  <a:prstClr val="black">
                    <a:hueOff val="0"/>
                    <a:satOff val="0"/>
                    <a:lumOff val="0"/>
                    <a:alphaOff val="0"/>
                  </a:prstClr>
                </a:solidFill>
              </a:rPr>
              <a:t>select a means to a goal - what do we need to make </a:t>
            </a:r>
            <a:r>
              <a:rPr lang="en-GB" sz="2000" dirty="0" smtClean="0">
                <a:solidFill>
                  <a:prstClr val="black">
                    <a:hueOff val="0"/>
                    <a:satOff val="0"/>
                    <a:lumOff val="0"/>
                    <a:alphaOff val="0"/>
                  </a:prstClr>
                </a:solidFill>
              </a:rPr>
              <a:t>Mother’s Day card?</a:t>
            </a:r>
            <a:endParaRPr lang="en-GB" sz="2000" dirty="0">
              <a:solidFill>
                <a:prstClr val="black">
                  <a:hueOff val="0"/>
                  <a:satOff val="0"/>
                  <a:lumOff val="0"/>
                  <a:alphaOff val="0"/>
                </a:prstClr>
              </a:solidFill>
            </a:endParaRPr>
          </a:p>
        </p:txBody>
      </p:sp>
      <p:sp>
        <p:nvSpPr>
          <p:cNvPr id="20" name="Rectangle 19"/>
          <p:cNvSpPr/>
          <p:nvPr/>
        </p:nvSpPr>
        <p:spPr>
          <a:xfrm>
            <a:off x="986499" y="5834248"/>
            <a:ext cx="5108285" cy="646331"/>
          </a:xfrm>
          <a:prstGeom prst="rect">
            <a:avLst/>
          </a:prstGeom>
        </p:spPr>
        <p:txBody>
          <a:bodyPr wrap="square">
            <a:spAutoFit/>
          </a:bodyPr>
          <a:lstStyle/>
          <a:p>
            <a:pPr marL="57150" lvl="1" indent="-57150" defTabSz="444500">
              <a:lnSpc>
                <a:spcPct val="90000"/>
              </a:lnSpc>
              <a:spcBef>
                <a:spcPct val="0"/>
              </a:spcBef>
              <a:spcAft>
                <a:spcPct val="15000"/>
              </a:spcAft>
              <a:buFontTx/>
              <a:buChar char="••"/>
            </a:pPr>
            <a:r>
              <a:rPr lang="en-GB" sz="2000" dirty="0">
                <a:solidFill>
                  <a:prstClr val="black">
                    <a:hueOff val="0"/>
                    <a:satOff val="0"/>
                    <a:lumOff val="0"/>
                    <a:alphaOff val="0"/>
                  </a:prstClr>
                </a:solidFill>
              </a:rPr>
              <a:t>explain the logic of compound words - why is this called a newspaper?</a:t>
            </a:r>
          </a:p>
        </p:txBody>
      </p:sp>
    </p:spTree>
    <p:extLst>
      <p:ext uri="{BB962C8B-B14F-4D97-AF65-F5344CB8AC3E}">
        <p14:creationId xmlns:p14="http://schemas.microsoft.com/office/powerpoint/2010/main" val="16194815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106990" cy="6155531"/>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Blank Language:</a:t>
            </a:r>
          </a:p>
          <a:p>
            <a:r>
              <a:rPr lang="en-GB" sz="2800" b="1" dirty="0" smtClean="0">
                <a:solidFill>
                  <a:srgbClr val="000000"/>
                </a:solidFill>
                <a:latin typeface="Arial" panose="020B0604020202020204" pitchFamily="34" charset="0"/>
                <a:cs typeface="Arial" panose="020B0604020202020204" pitchFamily="34" charset="0"/>
              </a:rPr>
              <a:t>Theory into Practice</a:t>
            </a:r>
          </a:p>
          <a:p>
            <a:pPr algn="ctr"/>
            <a:endParaRPr lang="en-GB" sz="3200" b="1" dirty="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Use a book and the Blank Language Question handout to create one level 1, one level 2, one level 3 and one level 4 question</a:t>
            </a:r>
          </a:p>
          <a:p>
            <a:pPr marL="342900" indent="-342900">
              <a:buFont typeface="+mj-lt"/>
              <a:buAutoNum type="arabicPeriod"/>
            </a:pPr>
            <a:endParaRPr lang="en-GB" sz="2400" dirty="0" smtClean="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Take it in turns to share your questions with another group</a:t>
            </a:r>
          </a:p>
          <a:p>
            <a:pPr marL="342900" indent="-342900">
              <a:buFont typeface="+mj-lt"/>
              <a:buAutoNum type="arabicPeriod"/>
            </a:pPr>
            <a:endParaRPr lang="en-GB" sz="2400" dirty="0" smtClean="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Share the Blank Language Question Fans (and refer to page 5 of the guidance)</a:t>
            </a:r>
          </a:p>
          <a:p>
            <a:pPr marL="342900" indent="-342900">
              <a:buFont typeface="+mj-lt"/>
              <a:buAutoNum type="arabicPeriod"/>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Share: How are you going to incorporate this into your teaching and learning?</a:t>
            </a:r>
            <a:endParaRPr lang="en-GB" dirty="0" smtClean="0">
              <a:solidFill>
                <a:srgbClr val="000000"/>
              </a:solidFill>
              <a:cs typeface="Arial" pitchFamily="34" charset="0"/>
            </a:endParaRPr>
          </a:p>
          <a:p>
            <a:pPr marL="342900" indent="-342900">
              <a:buAutoNum type="arabicPeriod" startAt="4"/>
            </a:pPr>
            <a:endParaRPr lang="en-GB" dirty="0" smtClean="0">
              <a:solidFill>
                <a:srgbClr val="000000"/>
              </a:solidFill>
              <a:cs typeface="Arial"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7470286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506086" cy="4339650"/>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Next steps:</a:t>
            </a:r>
          </a:p>
          <a:p>
            <a:pPr algn="ctr"/>
            <a:endParaRPr lang="en-GB" sz="3200" b="1" dirty="0">
              <a:solidFill>
                <a:srgbClr val="000000"/>
              </a:solidFill>
              <a:latin typeface="Arial" panose="020B0604020202020204" pitchFamily="34" charset="0"/>
              <a:cs typeface="Arial" panose="020B0604020202020204" pitchFamily="34" charset="0"/>
            </a:endParaRPr>
          </a:p>
          <a:p>
            <a:endParaRPr lang="en-GB" sz="2400" dirty="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Reflect:</a:t>
            </a:r>
            <a:endParaRPr lang="en-GB" sz="2400" b="1"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a:solidFill>
                  <a:srgbClr val="000000"/>
                </a:solidFill>
                <a:latin typeface="Arial" panose="020B0604020202020204" pitchFamily="34" charset="0"/>
                <a:cs typeface="Arial" panose="020B0604020202020204" pitchFamily="34" charset="0"/>
              </a:rPr>
              <a:t>How will you use today’s learning </a:t>
            </a:r>
            <a:r>
              <a:rPr lang="en-GB" sz="2400" dirty="0" smtClean="0">
                <a:solidFill>
                  <a:srgbClr val="000000"/>
                </a:solidFill>
                <a:latin typeface="Arial" panose="020B0604020202020204" pitchFamily="34" charset="0"/>
                <a:cs typeface="Arial" panose="020B0604020202020204" pitchFamily="34" charset="0"/>
              </a:rPr>
              <a:t>on Blank Language to inform your short and medium term planning?</a:t>
            </a:r>
          </a:p>
          <a:p>
            <a:pPr marL="342900" indent="-342900">
              <a:buFont typeface="Wingdings" panose="05000000000000000000" pitchFamily="2" charset="2"/>
              <a:buChar char="§"/>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How could you observe the impact of planning for developmentally appropriate questioning on children’s verbal reasoning and abstract thinking?</a:t>
            </a:r>
          </a:p>
          <a:p>
            <a:endParaRPr lang="en-GB" sz="2400" dirty="0">
              <a:solidFill>
                <a:srgbClr val="000000"/>
              </a:solidFill>
              <a:latin typeface="Arial" panose="020B0604020202020204" pitchFamily="34" charset="0"/>
              <a:cs typeface="Arial" panose="020B0604020202020204"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67555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extBox 1"/>
          <p:cNvSpPr txBox="1"/>
          <p:nvPr/>
        </p:nvSpPr>
        <p:spPr>
          <a:xfrm>
            <a:off x="467544" y="1052736"/>
            <a:ext cx="8311592" cy="5416868"/>
          </a:xfrm>
          <a:prstGeom prst="rect">
            <a:avLst/>
          </a:prstGeom>
          <a:noFill/>
        </p:spPr>
        <p:txBody>
          <a:bodyPr wrap="square" rtlCol="0">
            <a:spAutoFit/>
          </a:bodyPr>
          <a:lstStyle/>
          <a:p>
            <a:r>
              <a:rPr lang="en-GB" sz="3600" b="1" dirty="0">
                <a:latin typeface="Arial" panose="020B0604020202020204" pitchFamily="34" charset="0"/>
                <a:cs typeface="Arial" panose="020B0604020202020204" pitchFamily="34" charset="0"/>
              </a:rPr>
              <a:t>Teachers ask an average of one question every </a:t>
            </a:r>
            <a:r>
              <a:rPr lang="en-GB" sz="3600" b="1" dirty="0" smtClean="0">
                <a:latin typeface="Arial" panose="020B0604020202020204" pitchFamily="34" charset="0"/>
                <a:cs typeface="Arial" panose="020B0604020202020204" pitchFamily="34" charset="0"/>
              </a:rPr>
              <a:t>minute. </a:t>
            </a:r>
            <a:br>
              <a:rPr lang="en-GB" sz="3600" b="1" dirty="0" smtClean="0">
                <a:latin typeface="Arial" panose="020B0604020202020204" pitchFamily="34" charset="0"/>
                <a:cs typeface="Arial" panose="020B0604020202020204" pitchFamily="34" charset="0"/>
              </a:rPr>
            </a:br>
            <a:r>
              <a:rPr lang="en-GB" sz="3600" dirty="0" smtClean="0">
                <a:latin typeface="Arial" panose="020B0604020202020204" pitchFamily="34" charset="0"/>
                <a:cs typeface="Arial" panose="020B0604020202020204" pitchFamily="34" charset="0"/>
              </a:rPr>
              <a:t>(</a:t>
            </a:r>
            <a:r>
              <a:rPr lang="en-GB" sz="3600" dirty="0">
                <a:latin typeface="Arial" panose="020B0604020202020204" pitchFamily="34" charset="0"/>
                <a:cs typeface="Arial" panose="020B0604020202020204" pitchFamily="34" charset="0"/>
              </a:rPr>
              <a:t>Glasson, 2005</a:t>
            </a:r>
            <a:r>
              <a:rPr lang="en-GB" sz="3600" dirty="0" smtClean="0">
                <a:latin typeface="Arial" panose="020B0604020202020204" pitchFamily="34" charset="0"/>
                <a:cs typeface="Arial" panose="020B0604020202020204" pitchFamily="34" charset="0"/>
              </a:rPr>
              <a:t>)</a:t>
            </a:r>
            <a:endParaRPr lang="en-GB" sz="36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3200" dirty="0" smtClean="0">
                <a:latin typeface="Arial" panose="020B0604020202020204" pitchFamily="34" charset="0"/>
                <a:cs typeface="Arial" panose="020B0604020202020204" pitchFamily="34" charset="0"/>
              </a:rPr>
              <a:t>Do </a:t>
            </a:r>
            <a:r>
              <a:rPr lang="en-GB" sz="3200" dirty="0">
                <a:latin typeface="Arial" panose="020B0604020202020204" pitchFamily="34" charset="0"/>
                <a:cs typeface="Arial" panose="020B0604020202020204" pitchFamily="34" charset="0"/>
              </a:rPr>
              <a:t>you think this is too many, too few or just right? </a:t>
            </a:r>
          </a:p>
          <a:p>
            <a:endParaRPr lang="en-GB" sz="32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3200" dirty="0" smtClean="0">
                <a:latin typeface="Arial" panose="020B0604020202020204" pitchFamily="34" charset="0"/>
                <a:cs typeface="Arial" panose="020B0604020202020204" pitchFamily="34" charset="0"/>
              </a:rPr>
              <a:t>What </a:t>
            </a:r>
            <a:r>
              <a:rPr lang="en-GB" sz="3200" dirty="0">
                <a:latin typeface="Arial" panose="020B0604020202020204" pitchFamily="34" charset="0"/>
                <a:cs typeface="Arial" panose="020B0604020202020204" pitchFamily="34" charset="0"/>
              </a:rPr>
              <a:t>are the advantages and disadvantages of asking questions in the classroom</a:t>
            </a:r>
            <a:r>
              <a:rPr lang="en-GB" sz="3200" dirty="0" smtClean="0">
                <a:latin typeface="Arial" panose="020B0604020202020204" pitchFamily="34" charset="0"/>
                <a:cs typeface="Arial" panose="020B0604020202020204" pitchFamily="34" charset="0"/>
              </a:rPr>
              <a:t>?</a:t>
            </a:r>
            <a:endParaRPr lang="en-GB" sz="3200" dirty="0">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2280275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044" y="404664"/>
            <a:ext cx="3468687" cy="274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18711" y="3140968"/>
            <a:ext cx="8352928" cy="2800767"/>
          </a:xfrm>
          <a:prstGeom prst="rect">
            <a:avLst/>
          </a:prstGeom>
          <a:noFill/>
        </p:spPr>
        <p:txBody>
          <a:bodyPr wrap="square" rtlCol="0">
            <a:spAutoFit/>
          </a:bodyPr>
          <a:lstStyle/>
          <a:p>
            <a:pPr marL="342900" indent="-342900">
              <a:buFont typeface="+mj-lt"/>
              <a:buAutoNum type="arabicPeriod"/>
            </a:pPr>
            <a:r>
              <a:rPr lang="en-GB" sz="4400" b="1" dirty="0" smtClean="0"/>
              <a:t>Balance questions with comments </a:t>
            </a:r>
          </a:p>
          <a:p>
            <a:pPr marL="342900" indent="-342900">
              <a:buFont typeface="+mj-lt"/>
              <a:buAutoNum type="arabicPeriod"/>
            </a:pPr>
            <a:r>
              <a:rPr lang="en-GB" sz="4400" b="1" dirty="0" smtClean="0"/>
              <a:t>Check questions are developmentally appropriate</a:t>
            </a:r>
            <a:endParaRPr lang="en-GB" sz="4400" b="1" dirty="0"/>
          </a:p>
        </p:txBody>
      </p:sp>
    </p:spTree>
    <p:extLst>
      <p:ext uri="{BB962C8B-B14F-4D97-AF65-F5344CB8AC3E}">
        <p14:creationId xmlns:p14="http://schemas.microsoft.com/office/powerpoint/2010/main" val="11566659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15" name="TextBox 14"/>
          <p:cNvSpPr txBox="1"/>
          <p:nvPr/>
        </p:nvSpPr>
        <p:spPr>
          <a:xfrm>
            <a:off x="396884" y="378365"/>
            <a:ext cx="3816424" cy="1754326"/>
          </a:xfrm>
          <a:prstGeom prst="rect">
            <a:avLst/>
          </a:prstGeom>
          <a:noFill/>
        </p:spPr>
        <p:txBody>
          <a:bodyPr wrap="square" rtlCol="0">
            <a:spAutoFit/>
          </a:bodyPr>
          <a:lstStyle/>
          <a:p>
            <a:r>
              <a:rPr lang="en-GB" sz="3600" dirty="0" smtClean="0">
                <a:latin typeface="Arial" panose="020B0604020202020204" pitchFamily="34" charset="0"/>
                <a:cs typeface="Arial" panose="020B0604020202020204" pitchFamily="34" charset="0"/>
              </a:rPr>
              <a:t>Transform your questions into comments</a:t>
            </a:r>
            <a:endParaRPr lang="en-GB" sz="3600" dirty="0">
              <a:latin typeface="Arial" panose="020B0604020202020204" pitchFamily="34" charset="0"/>
              <a:cs typeface="Arial" panose="020B0604020202020204" pitchFamily="34" charset="0"/>
            </a:endParaRPr>
          </a:p>
        </p:txBody>
      </p:sp>
      <p:pic>
        <p:nvPicPr>
          <p:cNvPr id="22" name="Content Placeholder 2"/>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rot="4496375">
            <a:off x="2163367" y="581377"/>
            <a:ext cx="4216050" cy="6334450"/>
          </a:xfrm>
        </p:spPr>
      </p:pic>
      <p:grpSp>
        <p:nvGrpSpPr>
          <p:cNvPr id="23" name="Group 22"/>
          <p:cNvGrpSpPr/>
          <p:nvPr/>
        </p:nvGrpSpPr>
        <p:grpSpPr>
          <a:xfrm>
            <a:off x="1808304" y="1490456"/>
            <a:ext cx="5207954" cy="3845774"/>
            <a:chOff x="2203488" y="1223676"/>
            <a:chExt cx="5207954" cy="3845774"/>
          </a:xfrm>
        </p:grpSpPr>
        <p:grpSp>
          <p:nvGrpSpPr>
            <p:cNvPr id="24" name="Group 23"/>
            <p:cNvGrpSpPr/>
            <p:nvPr/>
          </p:nvGrpSpPr>
          <p:grpSpPr>
            <a:xfrm>
              <a:off x="2906650" y="2993014"/>
              <a:ext cx="1735760" cy="1670572"/>
              <a:chOff x="2908436" y="3074073"/>
              <a:chExt cx="1692794" cy="1597641"/>
            </a:xfrm>
          </p:grpSpPr>
          <p:cxnSp>
            <p:nvCxnSpPr>
              <p:cNvPr id="31" name="Straight Arrow Connector 30"/>
              <p:cNvCxnSpPr/>
              <p:nvPr/>
            </p:nvCxnSpPr>
            <p:spPr>
              <a:xfrm flipV="1">
                <a:off x="2908436" y="3074073"/>
                <a:ext cx="324115" cy="553509"/>
              </a:xfrm>
              <a:prstGeom prst="straightConnector1">
                <a:avLst/>
              </a:prstGeom>
              <a:noFill/>
              <a:ln w="25400" cap="flat" cmpd="sng" algn="ctr">
                <a:solidFill>
                  <a:srgbClr val="FF0000"/>
                </a:solidFill>
                <a:prstDash val="solid"/>
                <a:tailEnd type="arrow"/>
              </a:ln>
              <a:effectLst/>
            </p:spPr>
          </p:cxnSp>
          <p:cxnSp>
            <p:nvCxnSpPr>
              <p:cNvPr id="32" name="Straight Arrow Connector 31"/>
              <p:cNvCxnSpPr/>
              <p:nvPr/>
            </p:nvCxnSpPr>
            <p:spPr>
              <a:xfrm flipV="1">
                <a:off x="3868203" y="3640739"/>
                <a:ext cx="658538" cy="183256"/>
              </a:xfrm>
              <a:prstGeom prst="straightConnector1">
                <a:avLst/>
              </a:prstGeom>
              <a:noFill/>
              <a:ln w="25400" cap="flat" cmpd="sng" algn="ctr">
                <a:solidFill>
                  <a:srgbClr val="FF0000"/>
                </a:solidFill>
                <a:prstDash val="solid"/>
                <a:tailEnd type="arrow"/>
              </a:ln>
              <a:effectLst/>
            </p:spPr>
          </p:cxnSp>
          <p:cxnSp>
            <p:nvCxnSpPr>
              <p:cNvPr id="33" name="Straight Arrow Connector 32"/>
              <p:cNvCxnSpPr/>
              <p:nvPr/>
            </p:nvCxnSpPr>
            <p:spPr>
              <a:xfrm flipV="1">
                <a:off x="3574489" y="3222227"/>
                <a:ext cx="570593" cy="418512"/>
              </a:xfrm>
              <a:prstGeom prst="straightConnector1">
                <a:avLst/>
              </a:prstGeom>
              <a:noFill/>
              <a:ln w="25400" cap="flat" cmpd="sng" algn="ctr">
                <a:solidFill>
                  <a:srgbClr val="FF0000"/>
                </a:solidFill>
                <a:prstDash val="solid"/>
                <a:tailEnd type="arrow"/>
              </a:ln>
              <a:effectLst/>
            </p:spPr>
          </p:cxnSp>
          <p:cxnSp>
            <p:nvCxnSpPr>
              <p:cNvPr id="34" name="Straight Arrow Connector 33"/>
              <p:cNvCxnSpPr/>
              <p:nvPr/>
            </p:nvCxnSpPr>
            <p:spPr>
              <a:xfrm>
                <a:off x="3662767" y="4315695"/>
                <a:ext cx="797442" cy="356019"/>
              </a:xfrm>
              <a:prstGeom prst="straightConnector1">
                <a:avLst/>
              </a:prstGeom>
              <a:noFill/>
              <a:ln w="25400" cap="flat" cmpd="sng" algn="ctr">
                <a:solidFill>
                  <a:srgbClr val="FF0000"/>
                </a:solidFill>
                <a:prstDash val="solid"/>
                <a:tailEnd type="arrow"/>
              </a:ln>
              <a:effectLst/>
            </p:spPr>
          </p:cxnSp>
          <p:cxnSp>
            <p:nvCxnSpPr>
              <p:cNvPr id="35" name="Straight Arrow Connector 34"/>
              <p:cNvCxnSpPr/>
              <p:nvPr/>
            </p:nvCxnSpPr>
            <p:spPr>
              <a:xfrm>
                <a:off x="3806661" y="4070518"/>
                <a:ext cx="794569" cy="97495"/>
              </a:xfrm>
              <a:prstGeom prst="straightConnector1">
                <a:avLst/>
              </a:prstGeom>
              <a:noFill/>
              <a:ln w="25400" cap="flat" cmpd="sng" algn="ctr">
                <a:solidFill>
                  <a:srgbClr val="FF0000"/>
                </a:solidFill>
                <a:prstDash val="solid"/>
                <a:tailEnd type="arrow"/>
              </a:ln>
              <a:effectLst/>
            </p:spPr>
          </p:cxnSp>
        </p:grpSp>
        <p:sp>
          <p:nvSpPr>
            <p:cNvPr id="25" name="TextBox 24"/>
            <p:cNvSpPr txBox="1"/>
            <p:nvPr/>
          </p:nvSpPr>
          <p:spPr>
            <a:xfrm>
              <a:off x="2203488" y="3804114"/>
              <a:ext cx="1684276" cy="461665"/>
            </a:xfrm>
            <a:prstGeom prst="rect">
              <a:avLst/>
            </a:prstGeom>
            <a:noFill/>
          </p:spPr>
          <p:txBody>
            <a:bodyPr wrap="square" rtlCol="0">
              <a:spAutoFit/>
            </a:bodyPr>
            <a:lstStyle/>
            <a:p>
              <a:r>
                <a:rPr lang="en-GB" sz="2400" b="1" dirty="0" smtClean="0">
                  <a:solidFill>
                    <a:srgbClr val="FF0000"/>
                  </a:solidFill>
                </a:rPr>
                <a:t>Question?</a:t>
              </a:r>
              <a:endParaRPr lang="en-GB" sz="2400" b="1" dirty="0">
                <a:solidFill>
                  <a:srgbClr val="FF0000"/>
                </a:solidFill>
              </a:endParaRPr>
            </a:p>
          </p:txBody>
        </p:sp>
        <p:sp>
          <p:nvSpPr>
            <p:cNvPr id="26" name="TextBox 25"/>
            <p:cNvSpPr txBox="1"/>
            <p:nvPr/>
          </p:nvSpPr>
          <p:spPr>
            <a:xfrm rot="20962546">
              <a:off x="4796440" y="3822198"/>
              <a:ext cx="2470901" cy="307777"/>
            </a:xfrm>
            <a:prstGeom prst="rect">
              <a:avLst/>
            </a:prstGeom>
            <a:noFill/>
          </p:spPr>
          <p:txBody>
            <a:bodyPr wrap="square" rtlCol="0">
              <a:spAutoFit/>
            </a:bodyPr>
            <a:lstStyle/>
            <a:p>
              <a:r>
                <a:rPr lang="en-GB" sz="1400" dirty="0" smtClean="0"/>
                <a:t>Describe from your perspective</a:t>
              </a:r>
              <a:endParaRPr lang="en-GB" sz="1400" dirty="0"/>
            </a:p>
          </p:txBody>
        </p:sp>
        <p:sp>
          <p:nvSpPr>
            <p:cNvPr id="27" name="TextBox 26"/>
            <p:cNvSpPr txBox="1"/>
            <p:nvPr/>
          </p:nvSpPr>
          <p:spPr>
            <a:xfrm rot="371885">
              <a:off x="4801943" y="4761673"/>
              <a:ext cx="1833679" cy="307777"/>
            </a:xfrm>
            <a:prstGeom prst="rect">
              <a:avLst/>
            </a:prstGeom>
            <a:noFill/>
          </p:spPr>
          <p:txBody>
            <a:bodyPr wrap="square" rtlCol="0">
              <a:spAutoFit/>
            </a:bodyPr>
            <a:lstStyle/>
            <a:p>
              <a:r>
                <a:rPr lang="en-GB" sz="1400" dirty="0" smtClean="0"/>
                <a:t>I wonder…</a:t>
              </a:r>
              <a:endParaRPr lang="en-GB" sz="1400" dirty="0"/>
            </a:p>
          </p:txBody>
        </p:sp>
        <p:sp>
          <p:nvSpPr>
            <p:cNvPr id="28" name="TextBox 27"/>
            <p:cNvSpPr txBox="1"/>
            <p:nvPr/>
          </p:nvSpPr>
          <p:spPr>
            <a:xfrm rot="19510279">
              <a:off x="4751666" y="2287985"/>
              <a:ext cx="1172604" cy="307777"/>
            </a:xfrm>
            <a:prstGeom prst="rect">
              <a:avLst/>
            </a:prstGeom>
            <a:noFill/>
          </p:spPr>
          <p:txBody>
            <a:bodyPr wrap="square" rtlCol="0">
              <a:spAutoFit/>
            </a:bodyPr>
            <a:lstStyle/>
            <a:p>
              <a:r>
                <a:rPr lang="en-GB" sz="1400" dirty="0" smtClean="0"/>
                <a:t>Label/ Name</a:t>
              </a:r>
              <a:endParaRPr lang="en-GB" sz="1400" dirty="0"/>
            </a:p>
          </p:txBody>
        </p:sp>
        <p:sp>
          <p:nvSpPr>
            <p:cNvPr id="29" name="TextBox 28"/>
            <p:cNvSpPr txBox="1"/>
            <p:nvPr/>
          </p:nvSpPr>
          <p:spPr>
            <a:xfrm rot="20458664">
              <a:off x="4652341" y="2886321"/>
              <a:ext cx="2759101" cy="523220"/>
            </a:xfrm>
            <a:prstGeom prst="rect">
              <a:avLst/>
            </a:prstGeom>
            <a:noFill/>
          </p:spPr>
          <p:txBody>
            <a:bodyPr wrap="square" rtlCol="0">
              <a:spAutoFit/>
            </a:bodyPr>
            <a:lstStyle/>
            <a:p>
              <a:r>
                <a:rPr lang="en-GB" sz="1400" dirty="0" smtClean="0"/>
                <a:t>Describe what the child is doing/ has done</a:t>
              </a:r>
              <a:endParaRPr lang="en-GB" sz="1400" dirty="0"/>
            </a:p>
          </p:txBody>
        </p:sp>
        <p:sp>
          <p:nvSpPr>
            <p:cNvPr id="30" name="TextBox 29"/>
            <p:cNvSpPr txBox="1"/>
            <p:nvPr/>
          </p:nvSpPr>
          <p:spPr>
            <a:xfrm rot="18865270">
              <a:off x="2973938" y="1986627"/>
              <a:ext cx="1833679" cy="307777"/>
            </a:xfrm>
            <a:prstGeom prst="rect">
              <a:avLst/>
            </a:prstGeom>
            <a:noFill/>
          </p:spPr>
          <p:txBody>
            <a:bodyPr wrap="square" rtlCol="0">
              <a:spAutoFit/>
            </a:bodyPr>
            <a:lstStyle/>
            <a:p>
              <a:r>
                <a:rPr lang="en-GB" sz="1400" dirty="0" smtClean="0"/>
                <a:t>Exclamation</a:t>
              </a:r>
              <a:r>
                <a:rPr lang="en-GB" sz="1200" dirty="0" smtClean="0"/>
                <a:t>!</a:t>
              </a:r>
              <a:endParaRPr lang="en-GB" sz="1200" dirty="0"/>
            </a:p>
          </p:txBody>
        </p:sp>
      </p:grpSp>
    </p:spTree>
    <p:extLst>
      <p:ext uri="{BB962C8B-B14F-4D97-AF65-F5344CB8AC3E}">
        <p14:creationId xmlns:p14="http://schemas.microsoft.com/office/powerpoint/2010/main" val="2870452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6350" y="1604963"/>
            <a:ext cx="6591300" cy="3648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0363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pic>
        <p:nvPicPr>
          <p:cNvPr id="5122" name="Picture 2"/>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6228184" y="2492896"/>
            <a:ext cx="2636843" cy="253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03548" y="365755"/>
            <a:ext cx="3384376" cy="830997"/>
          </a:xfrm>
          <a:prstGeom prst="rect">
            <a:avLst/>
          </a:prstGeom>
          <a:noFill/>
        </p:spPr>
        <p:txBody>
          <a:bodyPr wrap="square" rtlCol="0">
            <a:spAutoFit/>
          </a:bodyPr>
          <a:lstStyle/>
          <a:p>
            <a:r>
              <a:rPr lang="en-GB" sz="4800" b="1" dirty="0" smtClean="0">
                <a:latin typeface="Arial" panose="020B0604020202020204" pitchFamily="34" charset="0"/>
                <a:cs typeface="Arial" panose="020B0604020202020204" pitchFamily="34" charset="0"/>
              </a:rPr>
              <a:t>You try…</a:t>
            </a:r>
            <a:endParaRPr lang="en-GB" sz="4800" b="1" dirty="0">
              <a:latin typeface="Arial" panose="020B0604020202020204" pitchFamily="34" charset="0"/>
              <a:cs typeface="Arial" panose="020B0604020202020204" pitchFamily="34" charset="0"/>
            </a:endParaRPr>
          </a:p>
        </p:txBody>
      </p:sp>
      <p:sp>
        <p:nvSpPr>
          <p:cNvPr id="5" name="TextBox 4"/>
          <p:cNvSpPr txBox="1"/>
          <p:nvPr/>
        </p:nvSpPr>
        <p:spPr>
          <a:xfrm>
            <a:off x="323528" y="1303645"/>
            <a:ext cx="5904656" cy="5139869"/>
          </a:xfrm>
          <a:prstGeom prst="rect">
            <a:avLst/>
          </a:prstGeom>
          <a:noFill/>
        </p:spPr>
        <p:txBody>
          <a:bodyPr wrap="square" rtlCol="0">
            <a:spAutoFit/>
          </a:bodyPr>
          <a:lstStyle/>
          <a:p>
            <a:pPr marL="285750" indent="-285750">
              <a:buFont typeface="Arial" panose="020B0604020202020204" pitchFamily="34" charset="0"/>
              <a:buChar char="•"/>
            </a:pPr>
            <a:r>
              <a:rPr lang="en-GB" sz="2800" dirty="0" smtClean="0">
                <a:latin typeface="Arial" panose="020B0604020202020204" pitchFamily="34" charset="0"/>
                <a:cs typeface="Arial" panose="020B0604020202020204" pitchFamily="34" charset="0"/>
              </a:rPr>
              <a:t>What </a:t>
            </a:r>
            <a:r>
              <a:rPr lang="en-GB" sz="2800" dirty="0">
                <a:latin typeface="Arial" panose="020B0604020202020204" pitchFamily="34" charset="0"/>
                <a:cs typeface="Arial" panose="020B0604020202020204" pitchFamily="34" charset="0"/>
              </a:rPr>
              <a:t>c</a:t>
            </a:r>
            <a:r>
              <a:rPr lang="en-GB" sz="2800" dirty="0" smtClean="0">
                <a:latin typeface="Arial" panose="020B0604020202020204" pitchFamily="34" charset="0"/>
                <a:cs typeface="Arial" panose="020B0604020202020204" pitchFamily="34" charset="0"/>
              </a:rPr>
              <a:t>an you tell me about the </a:t>
            </a:r>
            <a:r>
              <a:rPr lang="en-GB" sz="2800" dirty="0" err="1" smtClean="0">
                <a:latin typeface="Arial" panose="020B0604020202020204" pitchFamily="34" charset="0"/>
                <a:cs typeface="Arial" panose="020B0604020202020204" pitchFamily="34" charset="0"/>
              </a:rPr>
              <a:t>Jacobites</a:t>
            </a:r>
            <a:r>
              <a:rPr lang="en-GB" sz="2800" dirty="0" smtClean="0">
                <a:latin typeface="Arial" panose="020B0604020202020204" pitchFamily="34" charset="0"/>
                <a:cs typeface="Arial" panose="020B0604020202020204" pitchFamily="34" charset="0"/>
              </a:rPr>
              <a:t>?</a:t>
            </a:r>
          </a:p>
          <a:p>
            <a:endParaRPr lang="en-GB" sz="28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800" dirty="0" smtClean="0">
                <a:latin typeface="Arial" panose="020B0604020202020204" pitchFamily="34" charset="0"/>
                <a:cs typeface="Arial" panose="020B0604020202020204" pitchFamily="34" charset="0"/>
              </a:rPr>
              <a:t>Does anybody know what this is?</a:t>
            </a:r>
          </a:p>
          <a:p>
            <a:endParaRPr lang="en-GB" sz="28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800" dirty="0">
                <a:latin typeface="Arial" panose="020B0604020202020204" pitchFamily="34" charset="0"/>
                <a:cs typeface="Arial" panose="020B0604020202020204" pitchFamily="34" charset="0"/>
              </a:rPr>
              <a:t>What did you do at lunchtime</a:t>
            </a:r>
            <a:r>
              <a:rPr lang="en-GB" sz="2800" dirty="0" smtClean="0">
                <a:latin typeface="Arial" panose="020B0604020202020204" pitchFamily="34" charset="0"/>
                <a:cs typeface="Arial" panose="020B0604020202020204" pitchFamily="34" charset="0"/>
              </a:rPr>
              <a:t>?</a:t>
            </a:r>
          </a:p>
          <a:p>
            <a:endParaRPr lang="en-GB" sz="28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800" dirty="0" smtClean="0">
                <a:latin typeface="Arial" panose="020B0604020202020204" pitchFamily="34" charset="0"/>
                <a:cs typeface="Arial" panose="020B0604020202020204" pitchFamily="34" charset="0"/>
              </a:rPr>
              <a:t>What are the adjectives in this sentence?</a:t>
            </a:r>
          </a:p>
          <a:p>
            <a:endParaRPr lang="en-GB" sz="28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800" dirty="0" smtClean="0">
                <a:latin typeface="Arial" panose="020B0604020202020204" pitchFamily="34" charset="0"/>
                <a:cs typeface="Arial" panose="020B0604020202020204" pitchFamily="34" charset="0"/>
              </a:rPr>
              <a:t>How did you solve the problem?</a:t>
            </a:r>
          </a:p>
          <a:p>
            <a:pPr marL="285750" indent="-285750">
              <a:buFont typeface="Arial" panose="020B0604020202020204" pitchFamily="34" charset="0"/>
              <a:buChar char="•"/>
            </a:pPr>
            <a:endParaRPr lang="en-GB" sz="2000" dirty="0"/>
          </a:p>
        </p:txBody>
      </p:sp>
    </p:spTree>
    <p:extLst>
      <p:ext uri="{BB962C8B-B14F-4D97-AF65-F5344CB8AC3E}">
        <p14:creationId xmlns:p14="http://schemas.microsoft.com/office/powerpoint/2010/main" val="236908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39938" name="Content Placeholder 2"/>
          <p:cNvSpPr>
            <a:spLocks noGrp="1"/>
          </p:cNvSpPr>
          <p:nvPr>
            <p:ph idx="1"/>
          </p:nvPr>
        </p:nvSpPr>
        <p:spPr bwMode="auto">
          <a:xfrm>
            <a:off x="509588" y="1677988"/>
            <a:ext cx="8229600" cy="44116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a:buFont typeface="Arial" charset="0"/>
              <a:buNone/>
            </a:pPr>
            <a:r>
              <a:rPr lang="en-GB" altLang="en-US" sz="3600" b="1" dirty="0" smtClean="0">
                <a:latin typeface="Arial" panose="020B0604020202020204" pitchFamily="34" charset="0"/>
                <a:cs typeface="Arial" panose="020B0604020202020204" pitchFamily="34" charset="0"/>
              </a:rPr>
              <a:t>Question Steps</a:t>
            </a:r>
          </a:p>
        </p:txBody>
      </p:sp>
      <p:sp>
        <p:nvSpPr>
          <p:cNvPr id="4" name="Rectangle 3"/>
          <p:cNvSpPr/>
          <p:nvPr/>
        </p:nvSpPr>
        <p:spPr>
          <a:xfrm>
            <a:off x="1936750" y="4732338"/>
            <a:ext cx="5268913" cy="4286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a:p>
        </p:txBody>
      </p:sp>
      <p:sp>
        <p:nvSpPr>
          <p:cNvPr id="5" name="Rectangle 4"/>
          <p:cNvSpPr/>
          <p:nvPr/>
        </p:nvSpPr>
        <p:spPr>
          <a:xfrm>
            <a:off x="2430463" y="4264025"/>
            <a:ext cx="4775200" cy="468313"/>
          </a:xfrm>
          <a:prstGeom prst="rect">
            <a:avLst/>
          </a:prstGeom>
          <a:solidFill>
            <a:schemeClr val="accent6"/>
          </a:solidFill>
          <a:ln w="25400" cap="flat" cmpd="sng" algn="ctr">
            <a:solidFill>
              <a:srgbClr val="4F81BD">
                <a:shade val="50000"/>
              </a:srgbClr>
            </a:solidFill>
            <a:prstDash val="solid"/>
          </a:ln>
          <a:effectLst/>
        </p:spPr>
        <p:txBody>
          <a:bodyPr anchor="ctr"/>
          <a:lstStyle/>
          <a:p>
            <a:pPr>
              <a:defRPr/>
            </a:pPr>
            <a:endParaRPr lang="en-GB"/>
          </a:p>
        </p:txBody>
      </p:sp>
      <p:sp>
        <p:nvSpPr>
          <p:cNvPr id="39941" name="Rectangle 5"/>
          <p:cNvSpPr>
            <a:spLocks noChangeArrowheads="1"/>
          </p:cNvSpPr>
          <p:nvPr/>
        </p:nvSpPr>
        <p:spPr bwMode="auto">
          <a:xfrm>
            <a:off x="3033713" y="3835400"/>
            <a:ext cx="4173537" cy="428625"/>
          </a:xfrm>
          <a:prstGeom prst="rect">
            <a:avLst/>
          </a:prstGeom>
          <a:solidFill>
            <a:srgbClr val="FFFF00"/>
          </a:solidFill>
          <a:ln w="25400" algn="ctr">
            <a:solidFill>
              <a:srgbClr val="385D8A"/>
            </a:solidFill>
            <a:miter lim="800000"/>
            <a:headEnd/>
            <a:tailEnd/>
          </a:ln>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n-GB" altLang="en-US"/>
          </a:p>
        </p:txBody>
      </p:sp>
      <p:sp>
        <p:nvSpPr>
          <p:cNvPr id="39942" name="Rectangle 6"/>
          <p:cNvSpPr>
            <a:spLocks noChangeArrowheads="1"/>
          </p:cNvSpPr>
          <p:nvPr/>
        </p:nvSpPr>
        <p:spPr bwMode="auto">
          <a:xfrm>
            <a:off x="3551238" y="3405188"/>
            <a:ext cx="3654425" cy="428625"/>
          </a:xfrm>
          <a:prstGeom prst="rect">
            <a:avLst/>
          </a:prstGeom>
          <a:solidFill>
            <a:srgbClr val="92D050"/>
          </a:solidFill>
          <a:ln w="25400" algn="ctr">
            <a:solidFill>
              <a:srgbClr val="385D8A"/>
            </a:solidFill>
            <a:miter lim="800000"/>
            <a:headEnd/>
            <a:tailEnd/>
          </a:ln>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n-GB" altLang="en-US"/>
          </a:p>
        </p:txBody>
      </p:sp>
      <p:sp>
        <p:nvSpPr>
          <p:cNvPr id="39943" name="Rectangle 7"/>
          <p:cNvSpPr>
            <a:spLocks noChangeArrowheads="1"/>
          </p:cNvSpPr>
          <p:nvPr/>
        </p:nvSpPr>
        <p:spPr bwMode="auto">
          <a:xfrm>
            <a:off x="4043363" y="2976563"/>
            <a:ext cx="3163887" cy="428625"/>
          </a:xfrm>
          <a:prstGeom prst="rect">
            <a:avLst/>
          </a:prstGeom>
          <a:solidFill>
            <a:srgbClr val="00B050"/>
          </a:solidFill>
          <a:ln w="25400" algn="ctr">
            <a:solidFill>
              <a:srgbClr val="385D8A"/>
            </a:solidFill>
            <a:miter lim="800000"/>
            <a:headEnd/>
            <a:tailEnd/>
          </a:ln>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n-GB" altLang="en-US"/>
          </a:p>
        </p:txBody>
      </p:sp>
      <p:sp>
        <p:nvSpPr>
          <p:cNvPr id="39944" name="Rectangle 8"/>
          <p:cNvSpPr>
            <a:spLocks noChangeArrowheads="1"/>
          </p:cNvSpPr>
          <p:nvPr/>
        </p:nvSpPr>
        <p:spPr bwMode="auto">
          <a:xfrm>
            <a:off x="4560888" y="2546350"/>
            <a:ext cx="2644775" cy="428625"/>
          </a:xfrm>
          <a:prstGeom prst="rect">
            <a:avLst/>
          </a:prstGeom>
          <a:solidFill>
            <a:srgbClr val="00B0F0"/>
          </a:solidFill>
          <a:ln w="25400" algn="ctr">
            <a:solidFill>
              <a:srgbClr val="385D8A"/>
            </a:solidFill>
            <a:miter lim="800000"/>
            <a:headEnd/>
            <a:tailEnd/>
          </a:ln>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n-GB" altLang="en-US"/>
          </a:p>
        </p:txBody>
      </p:sp>
      <p:sp>
        <p:nvSpPr>
          <p:cNvPr id="39945" name="Rectangle 9"/>
          <p:cNvSpPr>
            <a:spLocks noChangeArrowheads="1"/>
          </p:cNvSpPr>
          <p:nvPr/>
        </p:nvSpPr>
        <p:spPr bwMode="auto">
          <a:xfrm>
            <a:off x="5100638" y="2117725"/>
            <a:ext cx="2105025" cy="428625"/>
          </a:xfrm>
          <a:prstGeom prst="rect">
            <a:avLst/>
          </a:prstGeom>
          <a:solidFill>
            <a:srgbClr val="0070C0"/>
          </a:solidFill>
          <a:ln w="25400" algn="ctr">
            <a:solidFill>
              <a:srgbClr val="385D8A"/>
            </a:solidFill>
            <a:miter lim="800000"/>
            <a:headEnd/>
            <a:tailEnd/>
          </a:ln>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n-GB" altLang="en-US"/>
          </a:p>
        </p:txBody>
      </p:sp>
      <p:sp>
        <p:nvSpPr>
          <p:cNvPr id="39946" name="Rectangle 10"/>
          <p:cNvSpPr>
            <a:spLocks noChangeArrowheads="1"/>
          </p:cNvSpPr>
          <p:nvPr/>
        </p:nvSpPr>
        <p:spPr bwMode="auto">
          <a:xfrm>
            <a:off x="5729288" y="1697038"/>
            <a:ext cx="1477962" cy="428625"/>
          </a:xfrm>
          <a:prstGeom prst="rect">
            <a:avLst/>
          </a:prstGeom>
          <a:solidFill>
            <a:srgbClr val="7030A0"/>
          </a:solidFill>
          <a:ln w="25400" algn="ctr">
            <a:solidFill>
              <a:srgbClr val="385D8A"/>
            </a:solidFill>
            <a:miter lim="800000"/>
            <a:headEnd/>
            <a:tailEnd/>
          </a:ln>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n-GB" altLang="en-US"/>
          </a:p>
        </p:txBody>
      </p:sp>
      <p:sp>
        <p:nvSpPr>
          <p:cNvPr id="12" name="Rectangle 11"/>
          <p:cNvSpPr/>
          <p:nvPr/>
        </p:nvSpPr>
        <p:spPr>
          <a:xfrm>
            <a:off x="2184400" y="4235450"/>
            <a:ext cx="5021263" cy="468313"/>
          </a:xfrm>
          <a:prstGeom prst="rect">
            <a:avLst/>
          </a:prstGeom>
          <a:solidFill>
            <a:schemeClr val="accent6"/>
          </a:solidFill>
          <a:ln w="25400" cap="flat" cmpd="sng" algn="ctr">
            <a:solidFill>
              <a:srgbClr val="4F81BD">
                <a:shade val="50000"/>
              </a:srgbClr>
            </a:solidFill>
            <a:prstDash val="solid"/>
          </a:ln>
          <a:effectLst/>
        </p:spPr>
        <p:txBody>
          <a:bodyPr anchor="ctr"/>
          <a:lstStyle/>
          <a:p>
            <a:pPr>
              <a:defRPr/>
            </a:pPr>
            <a:endParaRPr lang="en-GB"/>
          </a:p>
        </p:txBody>
      </p:sp>
      <p:sp>
        <p:nvSpPr>
          <p:cNvPr id="13" name="Text Box 11"/>
          <p:cNvSpPr txBox="1"/>
          <p:nvPr/>
        </p:nvSpPr>
        <p:spPr>
          <a:xfrm>
            <a:off x="2438400" y="4745038"/>
            <a:ext cx="1000125" cy="309562"/>
          </a:xfrm>
          <a:prstGeom prst="rect">
            <a:avLst/>
          </a:prstGeom>
          <a:solidFill>
            <a:srgbClr val="FF0000"/>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nSpc>
                <a:spcPct val="115000"/>
              </a:lnSpc>
              <a:spcAft>
                <a:spcPts val="1000"/>
              </a:spcAft>
              <a:defRPr/>
            </a:pPr>
            <a:r>
              <a:rPr lang="en-GB" sz="1400" b="1" dirty="0">
                <a:ea typeface="Calibri"/>
                <a:cs typeface="Times New Roman"/>
              </a:rPr>
              <a:t>CHOICE?</a:t>
            </a:r>
            <a:endParaRPr lang="en-GB" sz="1100" dirty="0">
              <a:ea typeface="Calibri"/>
              <a:cs typeface="Times New Roman"/>
            </a:endParaRPr>
          </a:p>
        </p:txBody>
      </p:sp>
      <p:sp>
        <p:nvSpPr>
          <p:cNvPr id="14" name="Text Box 12"/>
          <p:cNvSpPr txBox="1"/>
          <p:nvPr/>
        </p:nvSpPr>
        <p:spPr>
          <a:xfrm>
            <a:off x="3217863" y="4316413"/>
            <a:ext cx="1000125" cy="300037"/>
          </a:xfrm>
          <a:prstGeom prst="rect">
            <a:avLst/>
          </a:prstGeom>
          <a:solidFill>
            <a:schemeClr val="accent6"/>
          </a:solidFill>
          <a:ln w="6350">
            <a:noFill/>
          </a:ln>
          <a:effectLst/>
        </p:spPr>
        <p:txBody>
          <a:bodyPr/>
          <a:lstStyle/>
          <a:p>
            <a:pPr>
              <a:lnSpc>
                <a:spcPct val="115000"/>
              </a:lnSpc>
              <a:spcAft>
                <a:spcPts val="1000"/>
              </a:spcAft>
              <a:defRPr/>
            </a:pPr>
            <a:r>
              <a:rPr lang="en-GB" sz="1400" b="1" dirty="0">
                <a:latin typeface="Calibri"/>
                <a:ea typeface="Calibri"/>
                <a:cs typeface="Times New Roman"/>
              </a:rPr>
              <a:t>YES/ NO?</a:t>
            </a:r>
            <a:endParaRPr lang="en-GB" sz="1100" dirty="0">
              <a:latin typeface="Calibri"/>
              <a:ea typeface="Calibri"/>
              <a:cs typeface="Times New Roman"/>
            </a:endParaRPr>
          </a:p>
        </p:txBody>
      </p:sp>
      <p:sp>
        <p:nvSpPr>
          <p:cNvPr id="39950" name="Text Box 13"/>
          <p:cNvSpPr txBox="1">
            <a:spLocks noChangeArrowheads="1"/>
          </p:cNvSpPr>
          <p:nvPr/>
        </p:nvSpPr>
        <p:spPr bwMode="auto">
          <a:xfrm>
            <a:off x="3797300" y="3862388"/>
            <a:ext cx="1001713" cy="301625"/>
          </a:xfrm>
          <a:prstGeom prst="rect">
            <a:avLst/>
          </a:prstGeom>
          <a:solidFill>
            <a:srgbClr val="FFFF00"/>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5000"/>
              </a:lnSpc>
              <a:spcAft>
                <a:spcPts val="1000"/>
              </a:spcAft>
            </a:pPr>
            <a:r>
              <a:rPr lang="en-GB" altLang="en-US" sz="1400" b="1" dirty="0">
                <a:ea typeface="Calibri" pitchFamily="34" charset="0"/>
                <a:cs typeface="Times New Roman" pitchFamily="18" charset="0"/>
              </a:rPr>
              <a:t>WHAT?</a:t>
            </a:r>
            <a:endParaRPr lang="en-GB" altLang="en-US" sz="1100" dirty="0">
              <a:ea typeface="Calibri" pitchFamily="34" charset="0"/>
              <a:cs typeface="Times New Roman" pitchFamily="18" charset="0"/>
            </a:endParaRPr>
          </a:p>
        </p:txBody>
      </p:sp>
      <p:sp>
        <p:nvSpPr>
          <p:cNvPr id="39951" name="Text Box 14"/>
          <p:cNvSpPr txBox="1">
            <a:spLocks noChangeArrowheads="1"/>
          </p:cNvSpPr>
          <p:nvPr/>
        </p:nvSpPr>
        <p:spPr bwMode="auto">
          <a:xfrm>
            <a:off x="4243388" y="3433763"/>
            <a:ext cx="1000125" cy="300037"/>
          </a:xfrm>
          <a:prstGeom prst="rect">
            <a:avLst/>
          </a:prstGeom>
          <a:solidFill>
            <a:srgbClr val="92D050"/>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5000"/>
              </a:lnSpc>
              <a:spcAft>
                <a:spcPts val="1000"/>
              </a:spcAft>
            </a:pPr>
            <a:r>
              <a:rPr lang="en-GB" altLang="en-US" sz="1400" b="1" dirty="0">
                <a:ea typeface="Calibri" pitchFamily="34" charset="0"/>
                <a:cs typeface="Times New Roman" pitchFamily="18" charset="0"/>
              </a:rPr>
              <a:t>WHERE?</a:t>
            </a:r>
            <a:endParaRPr lang="en-GB" altLang="en-US" sz="1100" dirty="0">
              <a:ea typeface="Calibri" pitchFamily="34" charset="0"/>
              <a:cs typeface="Times New Roman" pitchFamily="18" charset="0"/>
            </a:endParaRPr>
          </a:p>
        </p:txBody>
      </p:sp>
      <p:sp>
        <p:nvSpPr>
          <p:cNvPr id="39952" name="Text Box 15"/>
          <p:cNvSpPr txBox="1">
            <a:spLocks noChangeArrowheads="1"/>
          </p:cNvSpPr>
          <p:nvPr/>
        </p:nvSpPr>
        <p:spPr bwMode="auto">
          <a:xfrm>
            <a:off x="4624388" y="2987675"/>
            <a:ext cx="1001712" cy="301625"/>
          </a:xfrm>
          <a:prstGeom prst="rect">
            <a:avLst/>
          </a:prstGeom>
          <a:solidFill>
            <a:srgbClr val="00B050"/>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5000"/>
              </a:lnSpc>
              <a:spcAft>
                <a:spcPts val="1000"/>
              </a:spcAft>
            </a:pPr>
            <a:r>
              <a:rPr lang="en-GB" altLang="en-US" sz="1400" b="1" dirty="0">
                <a:ea typeface="Calibri" pitchFamily="34" charset="0"/>
                <a:cs typeface="Times New Roman" pitchFamily="18" charset="0"/>
              </a:rPr>
              <a:t>WHO?</a:t>
            </a:r>
            <a:endParaRPr lang="en-GB" altLang="en-US" sz="1100" dirty="0">
              <a:ea typeface="Calibri" pitchFamily="34" charset="0"/>
              <a:cs typeface="Times New Roman" pitchFamily="18" charset="0"/>
            </a:endParaRPr>
          </a:p>
        </p:txBody>
      </p:sp>
      <p:sp>
        <p:nvSpPr>
          <p:cNvPr id="39953" name="Text Box 16"/>
          <p:cNvSpPr txBox="1">
            <a:spLocks noChangeArrowheads="1"/>
          </p:cNvSpPr>
          <p:nvPr/>
        </p:nvSpPr>
        <p:spPr bwMode="auto">
          <a:xfrm>
            <a:off x="5118100" y="2574925"/>
            <a:ext cx="1000125" cy="300038"/>
          </a:xfrm>
          <a:prstGeom prst="rect">
            <a:avLst/>
          </a:prstGeom>
          <a:solidFill>
            <a:srgbClr val="00B0F0"/>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5000"/>
              </a:lnSpc>
              <a:spcAft>
                <a:spcPts val="1000"/>
              </a:spcAft>
            </a:pPr>
            <a:r>
              <a:rPr lang="en-GB" altLang="en-US" sz="1400" b="1" dirty="0">
                <a:ea typeface="Calibri" pitchFamily="34" charset="0"/>
                <a:cs typeface="Times New Roman" pitchFamily="18" charset="0"/>
              </a:rPr>
              <a:t>WHEN?</a:t>
            </a:r>
            <a:endParaRPr lang="en-GB" altLang="en-US" sz="1100" dirty="0">
              <a:ea typeface="Calibri" pitchFamily="34" charset="0"/>
              <a:cs typeface="Times New Roman" pitchFamily="18" charset="0"/>
            </a:endParaRPr>
          </a:p>
        </p:txBody>
      </p:sp>
      <p:sp>
        <p:nvSpPr>
          <p:cNvPr id="39954" name="Text Box 17"/>
          <p:cNvSpPr txBox="1">
            <a:spLocks noChangeArrowheads="1"/>
          </p:cNvSpPr>
          <p:nvPr/>
        </p:nvSpPr>
        <p:spPr bwMode="auto">
          <a:xfrm>
            <a:off x="5530850" y="2192338"/>
            <a:ext cx="1001713" cy="301625"/>
          </a:xfrm>
          <a:prstGeom prst="rect">
            <a:avLst/>
          </a:prstGeom>
          <a:solidFill>
            <a:srgbClr val="0070C0"/>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5000"/>
              </a:lnSpc>
              <a:spcAft>
                <a:spcPts val="1000"/>
              </a:spcAft>
            </a:pPr>
            <a:r>
              <a:rPr lang="en-GB" altLang="en-US" sz="1400" b="1" dirty="0">
                <a:ea typeface="Calibri" pitchFamily="34" charset="0"/>
                <a:cs typeface="Times New Roman" pitchFamily="18" charset="0"/>
              </a:rPr>
              <a:t>WHY?</a:t>
            </a:r>
            <a:endParaRPr lang="en-GB" altLang="en-US" sz="1100" dirty="0">
              <a:ea typeface="Calibri" pitchFamily="34" charset="0"/>
              <a:cs typeface="Times New Roman" pitchFamily="18" charset="0"/>
            </a:endParaRPr>
          </a:p>
        </p:txBody>
      </p:sp>
      <p:sp>
        <p:nvSpPr>
          <p:cNvPr id="39955" name="Text Box 18"/>
          <p:cNvSpPr txBox="1">
            <a:spLocks noChangeArrowheads="1"/>
          </p:cNvSpPr>
          <p:nvPr/>
        </p:nvSpPr>
        <p:spPr bwMode="auto">
          <a:xfrm>
            <a:off x="5873750" y="1803400"/>
            <a:ext cx="1000125" cy="301625"/>
          </a:xfrm>
          <a:prstGeom prst="rect">
            <a:avLst/>
          </a:prstGeom>
          <a:solidFill>
            <a:srgbClr val="7030A0"/>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5000"/>
              </a:lnSpc>
              <a:spcAft>
                <a:spcPts val="1000"/>
              </a:spcAft>
            </a:pPr>
            <a:r>
              <a:rPr lang="en-GB" altLang="en-US" sz="1400" b="1" dirty="0">
                <a:ea typeface="Calibri" pitchFamily="34" charset="0"/>
                <a:cs typeface="Times New Roman" pitchFamily="18" charset="0"/>
              </a:rPr>
              <a:t>HOW?</a:t>
            </a:r>
            <a:endParaRPr lang="en-GB" altLang="en-US" sz="1100" dirty="0">
              <a:ea typeface="Calibri" pitchFamily="34" charset="0"/>
              <a:cs typeface="Times New Roman" pitchFamily="18" charset="0"/>
            </a:endParaRPr>
          </a:p>
        </p:txBody>
      </p:sp>
      <p:sp>
        <p:nvSpPr>
          <p:cNvPr id="2" name="Rectangle 1"/>
          <p:cNvSpPr/>
          <p:nvPr/>
        </p:nvSpPr>
        <p:spPr>
          <a:xfrm>
            <a:off x="900113" y="5160963"/>
            <a:ext cx="6305550" cy="428625"/>
          </a:xfrm>
          <a:prstGeom prst="rect">
            <a:avLst/>
          </a:prstGeom>
          <a:solidFill>
            <a:srgbClr val="C448A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9957" name="TextBox 2"/>
          <p:cNvSpPr txBox="1">
            <a:spLocks noChangeArrowheads="1"/>
          </p:cNvSpPr>
          <p:nvPr/>
        </p:nvSpPr>
        <p:spPr bwMode="auto">
          <a:xfrm>
            <a:off x="1576388" y="5199063"/>
            <a:ext cx="14144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altLang="en-US" sz="1400" b="1" dirty="0"/>
              <a:t>COMMENTS</a:t>
            </a:r>
          </a:p>
        </p:txBody>
      </p:sp>
    </p:spTree>
    <p:extLst>
      <p:ext uri="{BB962C8B-B14F-4D97-AF65-F5344CB8AC3E}">
        <p14:creationId xmlns:p14="http://schemas.microsoft.com/office/powerpoint/2010/main" val="3191191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6" name="TextBox 5"/>
          <p:cNvSpPr txBox="1"/>
          <p:nvPr/>
        </p:nvSpPr>
        <p:spPr>
          <a:xfrm>
            <a:off x="344763" y="850610"/>
            <a:ext cx="8434373" cy="4801314"/>
          </a:xfrm>
          <a:prstGeom prst="rect">
            <a:avLst/>
          </a:prstGeom>
          <a:noFill/>
        </p:spPr>
        <p:txBody>
          <a:bodyPr wrap="square" rtlCol="0">
            <a:spAutoFit/>
          </a:bodyPr>
          <a:lstStyle/>
          <a:p>
            <a:pPr marL="285750" lvl="0" indent="-285750">
              <a:buFont typeface="Arial" pitchFamily="34" charset="0"/>
              <a:buChar char="•"/>
            </a:pPr>
            <a:endParaRPr lang="en-GB" b="1" dirty="0">
              <a:solidFill>
                <a:srgbClr val="FF0000"/>
              </a:solidFill>
              <a:cs typeface="Arial" pitchFamily="34" charset="0"/>
            </a:endParaRPr>
          </a:p>
          <a:p>
            <a:r>
              <a:rPr lang="en-GB" sz="3200" b="1" dirty="0" smtClean="0">
                <a:solidFill>
                  <a:srgbClr val="000000"/>
                </a:solidFill>
                <a:latin typeface="Arial" panose="020B0604020202020204" pitchFamily="34" charset="0"/>
                <a:cs typeface="Arial" panose="020B0604020202020204" pitchFamily="34" charset="0"/>
              </a:rPr>
              <a:t>The Blank Language Scheme</a:t>
            </a:r>
          </a:p>
          <a:p>
            <a:endParaRPr lang="en-GB" sz="3200" b="1" dirty="0" smtClean="0">
              <a:solidFill>
                <a:srgbClr val="00000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3200" dirty="0" smtClean="0">
                <a:solidFill>
                  <a:srgbClr val="000000"/>
                </a:solidFill>
                <a:latin typeface="Arial" panose="020B0604020202020204" pitchFamily="34" charset="0"/>
                <a:cs typeface="Arial" panose="020B0604020202020204" pitchFamily="34" charset="0"/>
              </a:rPr>
              <a:t>Devised by Blank, Rose and Berlin (1978)</a:t>
            </a:r>
          </a:p>
          <a:p>
            <a:pPr marL="342900" indent="-342900">
              <a:buFont typeface="Arial" panose="020B0604020202020204" pitchFamily="34" charset="0"/>
              <a:buChar char="•"/>
            </a:pPr>
            <a:r>
              <a:rPr lang="en-GB" sz="3200" dirty="0" smtClean="0">
                <a:solidFill>
                  <a:srgbClr val="000000"/>
                </a:solidFill>
                <a:latin typeface="Arial" panose="020B0604020202020204" pitchFamily="34" charset="0"/>
                <a:cs typeface="Arial" panose="020B0604020202020204" pitchFamily="34" charset="0"/>
              </a:rPr>
              <a:t>Encourages development of children’s verbal reasoning and abstract language</a:t>
            </a:r>
          </a:p>
          <a:p>
            <a:pPr marL="342900" indent="-342900">
              <a:buFont typeface="Arial" panose="020B0604020202020204" pitchFamily="34" charset="0"/>
              <a:buChar char="•"/>
            </a:pPr>
            <a:r>
              <a:rPr lang="en-GB" sz="3200" dirty="0" smtClean="0">
                <a:solidFill>
                  <a:srgbClr val="000000"/>
                </a:solidFill>
                <a:latin typeface="Arial" panose="020B0604020202020204" pitchFamily="34" charset="0"/>
                <a:cs typeface="Arial" panose="020B0604020202020204" pitchFamily="34" charset="0"/>
              </a:rPr>
              <a:t>Grades language and questions according to complexity</a:t>
            </a:r>
          </a:p>
          <a:p>
            <a:pPr marL="342900" indent="-342900">
              <a:buFont typeface="Arial" panose="020B0604020202020204" pitchFamily="34" charset="0"/>
              <a:buChar char="•"/>
            </a:pPr>
            <a:r>
              <a:rPr lang="en-GB" sz="3200" dirty="0" smtClean="0">
                <a:solidFill>
                  <a:srgbClr val="000000"/>
                </a:solidFill>
                <a:latin typeface="Arial" panose="020B0604020202020204" pitchFamily="34" charset="0"/>
                <a:cs typeface="Arial" panose="020B0604020202020204" pitchFamily="34" charset="0"/>
              </a:rPr>
              <a:t>4 different levels that are based on the developmental nature of verbal reasoning</a:t>
            </a:r>
          </a:p>
        </p:txBody>
      </p:sp>
    </p:spTree>
    <p:extLst>
      <p:ext uri="{BB962C8B-B14F-4D97-AF65-F5344CB8AC3E}">
        <p14:creationId xmlns:p14="http://schemas.microsoft.com/office/powerpoint/2010/main" val="4100187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122488" y="1857596"/>
            <a:ext cx="6769263" cy="369332"/>
          </a:xfrm>
          <a:prstGeom prst="rect">
            <a:avLst/>
          </a:prstGeom>
          <a:noFill/>
        </p:spPr>
        <p:txBody>
          <a:bodyPr wrap="square" rtlCol="0">
            <a:spAutoFit/>
          </a:bodyPr>
          <a:lstStyle/>
          <a:p>
            <a:pPr marL="285750" indent="-285750">
              <a:buFont typeface="Arial" pitchFamily="34" charset="0"/>
              <a:buChar char="•"/>
            </a:pPr>
            <a:endParaRPr lang="en-GB" b="1" dirty="0" smtClean="0">
              <a:solidFill>
                <a:srgbClr val="000000"/>
              </a:solidFill>
              <a:cs typeface="Arial"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3" name="Group 12"/>
          <p:cNvGrpSpPr/>
          <p:nvPr/>
        </p:nvGrpSpPr>
        <p:grpSpPr>
          <a:xfrm>
            <a:off x="1445492" y="2976540"/>
            <a:ext cx="6798916" cy="2756716"/>
            <a:chOff x="4051165" y="157553"/>
            <a:chExt cx="5532936" cy="904920"/>
          </a:xfrm>
        </p:grpSpPr>
        <p:sp>
          <p:nvSpPr>
            <p:cNvPr id="14" name="Chevron 13"/>
            <p:cNvSpPr/>
            <p:nvPr/>
          </p:nvSpPr>
          <p:spPr>
            <a:xfrm>
              <a:off x="4051165" y="157553"/>
              <a:ext cx="5532936" cy="904920"/>
            </a:xfrm>
            <a:prstGeom prst="chevron">
              <a:avLst/>
            </a:prstGeom>
            <a:solidFill>
              <a:srgbClr val="FFFF00">
                <a:alpha val="90000"/>
              </a:srgbClr>
            </a:solidFill>
          </p:spPr>
          <p:style>
            <a:lnRef idx="1">
              <a:schemeClr val="accent5">
                <a:tint val="40000"/>
                <a:alpha val="90000"/>
                <a:hueOff val="-1534355"/>
                <a:satOff val="6893"/>
                <a:lumOff val="474"/>
                <a:alphaOff val="0"/>
              </a:schemeClr>
            </a:lnRef>
            <a:fillRef idx="1">
              <a:schemeClr val="accent5">
                <a:tint val="40000"/>
                <a:alpha val="90000"/>
                <a:hueOff val="-1534355"/>
                <a:satOff val="6893"/>
                <a:lumOff val="474"/>
                <a:alphaOff val="0"/>
              </a:schemeClr>
            </a:fillRef>
            <a:effectRef idx="0">
              <a:schemeClr val="accent5">
                <a:tint val="40000"/>
                <a:alpha val="90000"/>
                <a:hueOff val="-1534355"/>
                <a:satOff val="6893"/>
                <a:lumOff val="474"/>
                <a:alphaOff val="0"/>
              </a:schemeClr>
            </a:effectRef>
            <a:fontRef idx="minor">
              <a:schemeClr val="dk1">
                <a:hueOff val="0"/>
                <a:satOff val="0"/>
                <a:lumOff val="0"/>
                <a:alphaOff val="0"/>
              </a:schemeClr>
            </a:fontRef>
          </p:style>
        </p:sp>
        <p:sp>
          <p:nvSpPr>
            <p:cNvPr id="15" name="Chevron 4"/>
            <p:cNvSpPr/>
            <p:nvPr/>
          </p:nvSpPr>
          <p:spPr>
            <a:xfrm>
              <a:off x="5189110" y="187891"/>
              <a:ext cx="3942530" cy="8745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6350" rIns="0" bIns="6350" numCol="1" spcCol="1270" anchor="t" anchorCtr="0">
              <a:noAutofit/>
            </a:bodyPr>
            <a:lstStyle/>
            <a:p>
              <a:pPr lvl="0" algn="l" defTabSz="444500">
                <a:lnSpc>
                  <a:spcPct val="90000"/>
                </a:lnSpc>
                <a:spcBef>
                  <a:spcPct val="0"/>
                </a:spcBef>
                <a:spcAft>
                  <a:spcPct val="35000"/>
                </a:spcAft>
              </a:pPr>
              <a:endParaRPr lang="en-GB" sz="2000" kern="1200" dirty="0"/>
            </a:p>
            <a:p>
              <a:pPr marL="57150" lvl="1" indent="-57150" algn="l" defTabSz="444500">
                <a:lnSpc>
                  <a:spcPct val="90000"/>
                </a:lnSpc>
                <a:spcBef>
                  <a:spcPct val="0"/>
                </a:spcBef>
                <a:spcAft>
                  <a:spcPct val="15000"/>
                </a:spcAft>
                <a:buChar char="••"/>
              </a:pPr>
              <a:r>
                <a:rPr lang="en-GB" sz="2000" kern="1200" dirty="0"/>
                <a:t>Name an object - what is this?</a:t>
              </a:r>
            </a:p>
            <a:p>
              <a:pPr marL="57150" lvl="1" indent="-57150" algn="l" defTabSz="444500">
                <a:lnSpc>
                  <a:spcPct val="90000"/>
                </a:lnSpc>
                <a:spcBef>
                  <a:spcPct val="0"/>
                </a:spcBef>
                <a:spcAft>
                  <a:spcPct val="15000"/>
                </a:spcAft>
                <a:buChar char="••"/>
              </a:pPr>
              <a:r>
                <a:rPr lang="en-GB" sz="2000" kern="1200" dirty="0"/>
                <a:t>Point to an object - show me the...</a:t>
              </a:r>
            </a:p>
            <a:p>
              <a:pPr marL="57150" lvl="1" indent="-57150" algn="l" defTabSz="444500">
                <a:lnSpc>
                  <a:spcPct val="90000"/>
                </a:lnSpc>
                <a:spcBef>
                  <a:spcPct val="0"/>
                </a:spcBef>
                <a:spcAft>
                  <a:spcPct val="15000"/>
                </a:spcAft>
                <a:buChar char="••"/>
              </a:pPr>
              <a:r>
                <a:rPr lang="en-GB" sz="2000" kern="1200" dirty="0"/>
                <a:t>Point to an exact match - find one like this</a:t>
              </a:r>
            </a:p>
            <a:p>
              <a:pPr marL="57150" lvl="1" indent="-57150" algn="l" defTabSz="444500">
                <a:lnSpc>
                  <a:spcPct val="90000"/>
                </a:lnSpc>
                <a:spcBef>
                  <a:spcPct val="0"/>
                </a:spcBef>
                <a:spcAft>
                  <a:spcPct val="15000"/>
                </a:spcAft>
                <a:buChar char="••"/>
              </a:pPr>
              <a:r>
                <a:rPr lang="en-GB" sz="2000" kern="1200" dirty="0"/>
                <a:t>name something in the immediate past - what did you see on the table?</a:t>
              </a:r>
            </a:p>
          </p:txBody>
        </p:sp>
      </p:grpSp>
      <p:grpSp>
        <p:nvGrpSpPr>
          <p:cNvPr id="16" name="Group 15"/>
          <p:cNvGrpSpPr/>
          <p:nvPr/>
        </p:nvGrpSpPr>
        <p:grpSpPr>
          <a:xfrm>
            <a:off x="1321810" y="1268760"/>
            <a:ext cx="3191584" cy="1365480"/>
            <a:chOff x="3505" y="85725"/>
            <a:chExt cx="2480220" cy="992088"/>
          </a:xfrm>
          <a:scene3d>
            <a:camera prst="orthographicFront"/>
            <a:lightRig rig="flat" dir="t"/>
          </a:scene3d>
        </p:grpSpPr>
        <p:sp>
          <p:nvSpPr>
            <p:cNvPr id="21" name="Chevron 20"/>
            <p:cNvSpPr/>
            <p:nvPr/>
          </p:nvSpPr>
          <p:spPr>
            <a:xfrm>
              <a:off x="3505" y="85725"/>
              <a:ext cx="2480220" cy="992088"/>
            </a:xfrm>
            <a:prstGeom prst="chevron">
              <a:avLst/>
            </a:prstGeom>
            <a:solidFill>
              <a:srgbClr val="FFFF00"/>
            </a:solidFill>
            <a:sp3d prstMaterial="dkEdge">
              <a:bevelT w="8200" h="38100"/>
            </a:sp3d>
          </p:spPr>
          <p:style>
            <a:lnRef idx="0">
              <a:schemeClr val="lt1">
                <a:hueOff val="0"/>
                <a:satOff val="0"/>
                <a:lumOff val="0"/>
                <a:alphaOff val="0"/>
              </a:schemeClr>
            </a:lnRef>
            <a:fillRef idx="2">
              <a:scrgbClr r="0" g="0" b="0"/>
            </a:fillRef>
            <a:effectRef idx="1">
              <a:schemeClr val="accent5">
                <a:hueOff val="0"/>
                <a:satOff val="0"/>
                <a:lumOff val="0"/>
                <a:alphaOff val="0"/>
              </a:schemeClr>
            </a:effectRef>
            <a:fontRef idx="minor">
              <a:schemeClr val="dk1"/>
            </a:fontRef>
          </p:style>
        </p:sp>
        <p:sp>
          <p:nvSpPr>
            <p:cNvPr id="22" name="Chevron 4"/>
            <p:cNvSpPr/>
            <p:nvPr/>
          </p:nvSpPr>
          <p:spPr>
            <a:xfrm>
              <a:off x="499549" y="85725"/>
              <a:ext cx="1488132" cy="99208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en-GB" sz="3600" kern="1200"/>
                <a:t>Level I</a:t>
              </a:r>
            </a:p>
          </p:txBody>
        </p:sp>
      </p:grpSp>
      <p:grpSp>
        <p:nvGrpSpPr>
          <p:cNvPr id="17" name="Group 16"/>
          <p:cNvGrpSpPr/>
          <p:nvPr/>
        </p:nvGrpSpPr>
        <p:grpSpPr>
          <a:xfrm>
            <a:off x="4536433" y="1435389"/>
            <a:ext cx="2649015" cy="1147710"/>
            <a:chOff x="2920067" y="188876"/>
            <a:chExt cx="2058583" cy="833868"/>
          </a:xfrm>
        </p:grpSpPr>
        <p:sp>
          <p:nvSpPr>
            <p:cNvPr id="19" name="Chevron 18"/>
            <p:cNvSpPr/>
            <p:nvPr/>
          </p:nvSpPr>
          <p:spPr>
            <a:xfrm>
              <a:off x="2920067" y="188876"/>
              <a:ext cx="2058583" cy="823433"/>
            </a:xfrm>
            <a:prstGeom prst="chevron">
              <a:avLst/>
            </a:prstGeom>
            <a:solidFill>
              <a:srgbClr val="FFFF00">
                <a:alpha val="90000"/>
              </a:srgbClr>
            </a:solidFill>
          </p:spPr>
          <p:style>
            <a:lnRef idx="1">
              <a:schemeClr val="accent5">
                <a:tint val="40000"/>
                <a:alpha val="90000"/>
                <a:hueOff val="0"/>
                <a:satOff val="0"/>
                <a:lumOff val="0"/>
                <a:alphaOff val="0"/>
              </a:schemeClr>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0" name="Chevron 6"/>
            <p:cNvSpPr/>
            <p:nvPr/>
          </p:nvSpPr>
          <p:spPr>
            <a:xfrm>
              <a:off x="3331784" y="199311"/>
              <a:ext cx="1235150" cy="8234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6350" rIns="0" bIns="6350" numCol="1" spcCol="1270" anchor="ctr" anchorCtr="0">
              <a:noAutofit/>
            </a:bodyPr>
            <a:lstStyle/>
            <a:p>
              <a:pPr lvl="0" algn="ctr" defTabSz="444500">
                <a:lnSpc>
                  <a:spcPct val="90000"/>
                </a:lnSpc>
                <a:spcBef>
                  <a:spcPct val="0"/>
                </a:spcBef>
                <a:spcAft>
                  <a:spcPct val="35000"/>
                </a:spcAft>
              </a:pPr>
              <a:r>
                <a:rPr lang="en-GB" kern="1200" dirty="0"/>
                <a:t>Matching Perception - the </a:t>
              </a:r>
              <a:r>
                <a:rPr lang="en-GB" b="1" kern="1200" dirty="0"/>
                <a:t>whole</a:t>
              </a:r>
              <a:r>
                <a:rPr lang="en-GB" b="0" kern="1200" dirty="0"/>
                <a:t> object</a:t>
              </a:r>
              <a:endParaRPr lang="en-GB" kern="1200" dirty="0"/>
            </a:p>
          </p:txBody>
        </p:sp>
      </p:grpSp>
    </p:spTree>
    <p:extLst>
      <p:ext uri="{BB962C8B-B14F-4D97-AF65-F5344CB8AC3E}">
        <p14:creationId xmlns:p14="http://schemas.microsoft.com/office/powerpoint/2010/main" val="588683660"/>
      </p:ext>
    </p:extLst>
  </p:cSld>
  <p:clrMapOvr>
    <a:masterClrMapping/>
  </p:clrMapOvr>
  <p:timing>
    <p:tnLst>
      <p:par>
        <p:cTn id="1" dur="indefinite" restart="never" nodeType="tmRoot"/>
      </p:par>
    </p:tnLst>
  </p:timing>
</p:sld>
</file>

<file path=ppt/theme/theme1.xml><?xml version="1.0" encoding="utf-8"?>
<a:theme xmlns:a="http://schemas.openxmlformats.org/drawingml/2006/main" name="LTA Toolki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LTA Toolkit</Template>
  <TotalTime>1996</TotalTime>
  <Words>1614</Words>
  <Application>Microsoft Office PowerPoint</Application>
  <PresentationFormat>On-screen Show (4:3)</PresentationFormat>
  <Paragraphs>244</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LTA Toolkit</vt:lpstr>
      <vt:lpstr>Raising Attainment through developing a whole-school approach to questioning  Concrete to Abstract Thinking (Blank Language) Part 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McCartney</dc:creator>
  <cp:lastModifiedBy>CookJ</cp:lastModifiedBy>
  <cp:revision>150</cp:revision>
  <cp:lastPrinted>2015-05-07T07:36:18Z</cp:lastPrinted>
  <dcterms:created xsi:type="dcterms:W3CDTF">2013-02-22T07:22:54Z</dcterms:created>
  <dcterms:modified xsi:type="dcterms:W3CDTF">2019-04-01T08:34:25Z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75975609</vt:i4>
  </property>
  <property fmtid="{D5CDD505-2E9C-101B-9397-08002B2CF9AE}" pid="4" name="_EmailSubject">
    <vt:lpwstr>new slides for the vocabulary PPT</vt:lpwstr>
  </property>
  <property fmtid="{D5CDD505-2E9C-101B-9397-08002B2CF9AE}" pid="5" name="_AuthorEmail">
    <vt:lpwstr>Rebecca.Castelo@highland.gcsx.gov.uk</vt:lpwstr>
  </property>
  <property fmtid="{D5CDD505-2E9C-101B-9397-08002B2CF9AE}" pid="6" name="_AuthorEmailDisplayName">
    <vt:lpwstr>Rebecca Castelo</vt:lpwstr>
  </property>
  <property fmtid="{D5CDD505-2E9C-101B-9397-08002B2CF9AE}" pid="7" name="_PreviousAdHocReviewCycleID">
    <vt:i4>603569363</vt:i4>
  </property>
</Properties>
</file>